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177" r:id="rId1"/>
  </p:sldMasterIdLst>
  <p:notesMasterIdLst>
    <p:notesMasterId r:id="rId21"/>
  </p:notesMasterIdLst>
  <p:handoutMasterIdLst>
    <p:handoutMasterId r:id="rId22"/>
  </p:handoutMasterIdLst>
  <p:sldIdLst>
    <p:sldId id="438" r:id="rId2"/>
    <p:sldId id="456" r:id="rId3"/>
    <p:sldId id="457" r:id="rId4"/>
    <p:sldId id="471" r:id="rId5"/>
    <p:sldId id="472" r:id="rId6"/>
    <p:sldId id="473" r:id="rId7"/>
    <p:sldId id="470" r:id="rId8"/>
    <p:sldId id="459" r:id="rId9"/>
    <p:sldId id="460" r:id="rId10"/>
    <p:sldId id="461" r:id="rId11"/>
    <p:sldId id="462" r:id="rId12"/>
    <p:sldId id="463" r:id="rId13"/>
    <p:sldId id="467" r:id="rId14"/>
    <p:sldId id="468" r:id="rId15"/>
    <p:sldId id="465" r:id="rId16"/>
    <p:sldId id="447" r:id="rId17"/>
    <p:sldId id="454" r:id="rId18"/>
    <p:sldId id="469" r:id="rId19"/>
    <p:sldId id="419" r:id="rId20"/>
  </p:sldIdLst>
  <p:sldSz cx="12192000" cy="6858000"/>
  <p:notesSz cx="9866313" cy="6735763"/>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9D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Orta Stil 2 - Vurgu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94005" autoAdjust="0"/>
  </p:normalViewPr>
  <p:slideViewPr>
    <p:cSldViewPr snapToGrid="0">
      <p:cViewPr varScale="1">
        <p:scale>
          <a:sx n="105" d="100"/>
          <a:sy n="105" d="100"/>
        </p:scale>
        <p:origin x="834" y="10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diagrams/_rels/data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hyperlink" Target="https://sgdb.alanya.edu.tr/raporlar/stratejik-plan/2025-2029-stratejik-plani/" TargetMode="External"/></Relationships>
</file>

<file path=ppt/diagrams/_rels/drawing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hyperlink" Target="https://sgdb.alanya.edu.tr/raporlar/stratejik-plan/2025-2029-stratejik-plani/" TargetMode="External"/><Relationship Id="rId1" Type="http://schemas.openxmlformats.org/officeDocument/2006/relationships/image" Target="../media/image7.sv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D2F2E5-0218-4FA5-B713-8312228201DB}" type="doc">
      <dgm:prSet loTypeId="urn:microsoft.com/office/officeart/2018/2/layout/IconLabelList" loCatId="icon" qsTypeId="urn:microsoft.com/office/officeart/2005/8/quickstyle/simple1#1" qsCatId="simple" csTypeId="urn:microsoft.com/office/officeart/2005/8/colors/accent1_2#1" csCatId="accent1" phldr="1"/>
      <dgm:spPr/>
      <dgm:t>
        <a:bodyPr/>
        <a:lstStyle/>
        <a:p>
          <a:endParaRPr lang="en-US"/>
        </a:p>
      </dgm:t>
    </dgm:pt>
    <dgm:pt modelId="{186E4E12-B5D9-42E6-8A10-A3B3305456C9}">
      <dgm:prSet/>
      <dgm:spPr/>
      <dgm:t>
        <a:bodyPr/>
        <a:lstStyle/>
        <a:p>
          <a:pPr>
            <a:lnSpc>
              <a:spcPct val="100000"/>
            </a:lnSpc>
          </a:pPr>
          <a:r>
            <a:rPr lang="tr-TR" dirty="0">
              <a:hlinkClick xmlns:r="http://schemas.openxmlformats.org/officeDocument/2006/relationships" r:id="rId1"/>
            </a:rPr>
            <a:t>Üniversitemize ait stratejik planlara</a:t>
          </a:r>
          <a:endParaRPr lang="en-US" dirty="0"/>
        </a:p>
      </dgm:t>
    </dgm:pt>
    <dgm:pt modelId="{F8CE8ADB-2AA5-446A-B07E-A417D86A7DF0}" type="parTrans" cxnId="{2F52A76B-4BBC-4B2B-B9B3-1939D9855832}">
      <dgm:prSet/>
      <dgm:spPr/>
      <dgm:t>
        <a:bodyPr/>
        <a:lstStyle/>
        <a:p>
          <a:endParaRPr lang="en-US"/>
        </a:p>
      </dgm:t>
    </dgm:pt>
    <dgm:pt modelId="{67BCF9EB-F144-48B8-A2FF-B54C76533454}" type="sibTrans" cxnId="{2F52A76B-4BBC-4B2B-B9B3-1939D9855832}">
      <dgm:prSet/>
      <dgm:spPr/>
      <dgm:t>
        <a:bodyPr/>
        <a:lstStyle/>
        <a:p>
          <a:endParaRPr lang="en-US"/>
        </a:p>
      </dgm:t>
    </dgm:pt>
    <dgm:pt modelId="{5787983D-CF50-41C8-BA9E-3AB970E590DA}">
      <dgm:prSet/>
      <dgm:spPr/>
      <dgm:t>
        <a:bodyPr/>
        <a:lstStyle/>
        <a:p>
          <a:pPr>
            <a:lnSpc>
              <a:spcPct val="100000"/>
            </a:lnSpc>
          </a:pPr>
          <a:r>
            <a:rPr lang="tr-TR" u="sng" dirty="0">
              <a:hlinkClick xmlns:r="http://schemas.openxmlformats.org/officeDocument/2006/relationships" r:id="rId1"/>
            </a:rPr>
            <a:t>https://sgdb.alanya.edu.tr/raporlar/stratejik-plan/2025-2029-stratejik-plani</a:t>
          </a:r>
          <a:r>
            <a:rPr lang="tr-TR" dirty="0">
              <a:hlinkClick xmlns:r="http://schemas.openxmlformats.org/officeDocument/2006/relationships" r:id="rId1"/>
            </a:rPr>
            <a:t>/</a:t>
          </a:r>
          <a:r>
            <a:rPr lang="tr-TR" dirty="0"/>
            <a:t> bağlantı adresinden ulaşılabilmektedir.</a:t>
          </a:r>
          <a:endParaRPr lang="en-US" dirty="0"/>
        </a:p>
      </dgm:t>
    </dgm:pt>
    <dgm:pt modelId="{B3A2579F-7342-491D-A153-9577DE6CBF72}" type="parTrans" cxnId="{6FA59ED6-40AC-4F7E-BCD3-1D0E410EE9A9}">
      <dgm:prSet/>
      <dgm:spPr/>
      <dgm:t>
        <a:bodyPr/>
        <a:lstStyle/>
        <a:p>
          <a:endParaRPr lang="en-US"/>
        </a:p>
      </dgm:t>
    </dgm:pt>
    <dgm:pt modelId="{A8FCBD3D-3507-4707-9792-C46448023CF4}" type="sibTrans" cxnId="{6FA59ED6-40AC-4F7E-BCD3-1D0E410EE9A9}">
      <dgm:prSet/>
      <dgm:spPr/>
      <dgm:t>
        <a:bodyPr/>
        <a:lstStyle/>
        <a:p>
          <a:endParaRPr lang="en-US"/>
        </a:p>
      </dgm:t>
    </dgm:pt>
    <dgm:pt modelId="{D507DE11-233E-4164-B2ED-16B92B1C3F8E}" type="pres">
      <dgm:prSet presAssocID="{85D2F2E5-0218-4FA5-B713-8312228201DB}" presName="root" presStyleCnt="0">
        <dgm:presLayoutVars>
          <dgm:dir/>
          <dgm:resizeHandles val="exact"/>
        </dgm:presLayoutVars>
      </dgm:prSet>
      <dgm:spPr/>
    </dgm:pt>
    <dgm:pt modelId="{27C7B1FE-9427-4562-B18B-2E7389D1A78C}" type="pres">
      <dgm:prSet presAssocID="{186E4E12-B5D9-42E6-8A10-A3B3305456C9}" presName="compNode" presStyleCnt="0"/>
      <dgm:spPr/>
    </dgm:pt>
    <dgm:pt modelId="{5FDF669C-627F-4239-A97F-E8C95D279900}" type="pres">
      <dgm:prSet presAssocID="{186E4E12-B5D9-42E6-8A10-A3B3305456C9}"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İşaretleyici"/>
        </a:ext>
      </dgm:extLst>
    </dgm:pt>
    <dgm:pt modelId="{06E5AFB6-920D-442A-A08C-26767D9714C4}" type="pres">
      <dgm:prSet presAssocID="{186E4E12-B5D9-42E6-8A10-A3B3305456C9}" presName="spaceRect" presStyleCnt="0"/>
      <dgm:spPr/>
    </dgm:pt>
    <dgm:pt modelId="{3DB63FAA-862D-4C54-ADE5-CFE1D98DBB8F}" type="pres">
      <dgm:prSet presAssocID="{186E4E12-B5D9-42E6-8A10-A3B3305456C9}" presName="textRect" presStyleLbl="revTx" presStyleIdx="0" presStyleCnt="2">
        <dgm:presLayoutVars>
          <dgm:chMax val="1"/>
          <dgm:chPref val="1"/>
        </dgm:presLayoutVars>
      </dgm:prSet>
      <dgm:spPr/>
    </dgm:pt>
    <dgm:pt modelId="{CA69867E-B528-480B-8FB0-1E637C3BF72B}" type="pres">
      <dgm:prSet presAssocID="{67BCF9EB-F144-48B8-A2FF-B54C76533454}" presName="sibTrans" presStyleCnt="0"/>
      <dgm:spPr/>
    </dgm:pt>
    <dgm:pt modelId="{6D7419EE-00F2-4749-9643-9E7BFA2F952C}" type="pres">
      <dgm:prSet presAssocID="{5787983D-CF50-41C8-BA9E-3AB970E590DA}" presName="compNode" presStyleCnt="0"/>
      <dgm:spPr/>
    </dgm:pt>
    <dgm:pt modelId="{1901A794-24FC-4557-A84B-80CA4F94C68D}" type="pres">
      <dgm:prSet presAssocID="{5787983D-CF50-41C8-BA9E-3AB970E590DA}"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Bağlantı"/>
        </a:ext>
      </dgm:extLst>
    </dgm:pt>
    <dgm:pt modelId="{F8D2704F-F2BA-4001-B3E7-2ECB2B4FF9A5}" type="pres">
      <dgm:prSet presAssocID="{5787983D-CF50-41C8-BA9E-3AB970E590DA}" presName="spaceRect" presStyleCnt="0"/>
      <dgm:spPr/>
    </dgm:pt>
    <dgm:pt modelId="{478A80E2-6C3B-4C67-9C5B-9F620445B122}" type="pres">
      <dgm:prSet presAssocID="{5787983D-CF50-41C8-BA9E-3AB970E590DA}" presName="textRect" presStyleLbl="revTx" presStyleIdx="1" presStyleCnt="2">
        <dgm:presLayoutVars>
          <dgm:chMax val="1"/>
          <dgm:chPref val="1"/>
        </dgm:presLayoutVars>
      </dgm:prSet>
      <dgm:spPr/>
    </dgm:pt>
  </dgm:ptLst>
  <dgm:cxnLst>
    <dgm:cxn modelId="{2F52A76B-4BBC-4B2B-B9B3-1939D9855832}" srcId="{85D2F2E5-0218-4FA5-B713-8312228201DB}" destId="{186E4E12-B5D9-42E6-8A10-A3B3305456C9}" srcOrd="0" destOrd="0" parTransId="{F8CE8ADB-2AA5-446A-B07E-A417D86A7DF0}" sibTransId="{67BCF9EB-F144-48B8-A2FF-B54C76533454}"/>
    <dgm:cxn modelId="{EAB5A57E-D3B8-4FD6-88F2-FF7C0A3FCC44}" type="presOf" srcId="{85D2F2E5-0218-4FA5-B713-8312228201DB}" destId="{D507DE11-233E-4164-B2ED-16B92B1C3F8E}" srcOrd="0" destOrd="0" presId="urn:microsoft.com/office/officeart/2018/2/layout/IconLabelList"/>
    <dgm:cxn modelId="{88E5E4B3-1A20-4794-B0A9-DDFA51748914}" type="presOf" srcId="{186E4E12-B5D9-42E6-8A10-A3B3305456C9}" destId="{3DB63FAA-862D-4C54-ADE5-CFE1D98DBB8F}" srcOrd="0" destOrd="0" presId="urn:microsoft.com/office/officeart/2018/2/layout/IconLabelList"/>
    <dgm:cxn modelId="{6FA59ED6-40AC-4F7E-BCD3-1D0E410EE9A9}" srcId="{85D2F2E5-0218-4FA5-B713-8312228201DB}" destId="{5787983D-CF50-41C8-BA9E-3AB970E590DA}" srcOrd="1" destOrd="0" parTransId="{B3A2579F-7342-491D-A153-9577DE6CBF72}" sibTransId="{A8FCBD3D-3507-4707-9792-C46448023CF4}"/>
    <dgm:cxn modelId="{A593E4DA-765F-40F5-B80E-AF6579D419B7}" type="presOf" srcId="{5787983D-CF50-41C8-BA9E-3AB970E590DA}" destId="{478A80E2-6C3B-4C67-9C5B-9F620445B122}" srcOrd="0" destOrd="0" presId="urn:microsoft.com/office/officeart/2018/2/layout/IconLabelList"/>
    <dgm:cxn modelId="{AA54B390-2FC6-4839-835C-BC1F6303F135}" type="presParOf" srcId="{D507DE11-233E-4164-B2ED-16B92B1C3F8E}" destId="{27C7B1FE-9427-4562-B18B-2E7389D1A78C}" srcOrd="0" destOrd="0" presId="urn:microsoft.com/office/officeart/2018/2/layout/IconLabelList"/>
    <dgm:cxn modelId="{F2792071-1F09-45B9-966E-DB734C2B474C}" type="presParOf" srcId="{27C7B1FE-9427-4562-B18B-2E7389D1A78C}" destId="{5FDF669C-627F-4239-A97F-E8C95D279900}" srcOrd="0" destOrd="0" presId="urn:microsoft.com/office/officeart/2018/2/layout/IconLabelList"/>
    <dgm:cxn modelId="{FD2E4EAA-1EF1-4AFC-9395-74B3D7AB8200}" type="presParOf" srcId="{27C7B1FE-9427-4562-B18B-2E7389D1A78C}" destId="{06E5AFB6-920D-442A-A08C-26767D9714C4}" srcOrd="1" destOrd="0" presId="urn:microsoft.com/office/officeart/2018/2/layout/IconLabelList"/>
    <dgm:cxn modelId="{AD0CE0F1-832C-400A-A4CE-BF9132D401ED}" type="presParOf" srcId="{27C7B1FE-9427-4562-B18B-2E7389D1A78C}" destId="{3DB63FAA-862D-4C54-ADE5-CFE1D98DBB8F}" srcOrd="2" destOrd="0" presId="urn:microsoft.com/office/officeart/2018/2/layout/IconLabelList"/>
    <dgm:cxn modelId="{392ABA9E-2F01-46F6-B961-64CBC69AF6F2}" type="presParOf" srcId="{D507DE11-233E-4164-B2ED-16B92B1C3F8E}" destId="{CA69867E-B528-480B-8FB0-1E637C3BF72B}" srcOrd="1" destOrd="0" presId="urn:microsoft.com/office/officeart/2018/2/layout/IconLabelList"/>
    <dgm:cxn modelId="{2715E65F-702C-4BE2-8196-AA31DF0A3A1B}" type="presParOf" srcId="{D507DE11-233E-4164-B2ED-16B92B1C3F8E}" destId="{6D7419EE-00F2-4749-9643-9E7BFA2F952C}" srcOrd="2" destOrd="0" presId="urn:microsoft.com/office/officeart/2018/2/layout/IconLabelList"/>
    <dgm:cxn modelId="{BBC3DF29-0B8E-4CAA-BD16-868F0A550174}" type="presParOf" srcId="{6D7419EE-00F2-4749-9643-9E7BFA2F952C}" destId="{1901A794-24FC-4557-A84B-80CA4F94C68D}" srcOrd="0" destOrd="0" presId="urn:microsoft.com/office/officeart/2018/2/layout/IconLabelList"/>
    <dgm:cxn modelId="{F2721D0F-3F60-4339-998A-7DAA0E4087D9}" type="presParOf" srcId="{6D7419EE-00F2-4749-9643-9E7BFA2F952C}" destId="{F8D2704F-F2BA-4001-B3E7-2ECB2B4FF9A5}" srcOrd="1" destOrd="0" presId="urn:microsoft.com/office/officeart/2018/2/layout/IconLabelList"/>
    <dgm:cxn modelId="{DAB0A090-E8FE-4281-A347-3E9784A55DA2}" type="presParOf" srcId="{6D7419EE-00F2-4749-9643-9E7BFA2F952C}" destId="{478A80E2-6C3B-4C67-9C5B-9F620445B122}" srcOrd="2" destOrd="0" presId="urn:microsoft.com/office/officeart/2018/2/layout/Icon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DF669C-627F-4239-A97F-E8C95D279900}">
      <dsp:nvSpPr>
        <dsp:cNvPr id="0" name=""/>
        <dsp:cNvSpPr/>
      </dsp:nvSpPr>
      <dsp:spPr>
        <a:xfrm>
          <a:off x="741971" y="882742"/>
          <a:ext cx="1199812" cy="11998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DB63FAA-862D-4C54-ADE5-CFE1D98DBB8F}">
      <dsp:nvSpPr>
        <dsp:cNvPr id="0" name=""/>
        <dsp:cNvSpPr/>
      </dsp:nvSpPr>
      <dsp:spPr>
        <a:xfrm>
          <a:off x="8753" y="2421382"/>
          <a:ext cx="266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tr-TR" sz="1100" kern="1200" dirty="0">
              <a:hlinkClick xmlns:r="http://schemas.openxmlformats.org/officeDocument/2006/relationships" r:id="rId2"/>
            </a:rPr>
            <a:t>Üniversitemize ait stratejik planlara</a:t>
          </a:r>
          <a:endParaRPr lang="en-US" sz="1100" kern="1200" dirty="0"/>
        </a:p>
      </dsp:txBody>
      <dsp:txXfrm>
        <a:off x="8753" y="2421382"/>
        <a:ext cx="2666250" cy="720000"/>
      </dsp:txXfrm>
    </dsp:sp>
    <dsp:sp modelId="{1901A794-24FC-4557-A84B-80CA4F94C68D}">
      <dsp:nvSpPr>
        <dsp:cNvPr id="0" name=""/>
        <dsp:cNvSpPr/>
      </dsp:nvSpPr>
      <dsp:spPr>
        <a:xfrm>
          <a:off x="3874815" y="882742"/>
          <a:ext cx="1199812" cy="11998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78A80E2-6C3B-4C67-9C5B-9F620445B122}">
      <dsp:nvSpPr>
        <dsp:cNvPr id="0" name=""/>
        <dsp:cNvSpPr/>
      </dsp:nvSpPr>
      <dsp:spPr>
        <a:xfrm>
          <a:off x="3141596" y="2421382"/>
          <a:ext cx="266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488950">
            <a:lnSpc>
              <a:spcPct val="100000"/>
            </a:lnSpc>
            <a:spcBef>
              <a:spcPct val="0"/>
            </a:spcBef>
            <a:spcAft>
              <a:spcPct val="35000"/>
            </a:spcAft>
            <a:buNone/>
          </a:pPr>
          <a:r>
            <a:rPr lang="tr-TR" sz="1100" u="sng" kern="1200" dirty="0">
              <a:hlinkClick xmlns:r="http://schemas.openxmlformats.org/officeDocument/2006/relationships" r:id="rId2"/>
            </a:rPr>
            <a:t>https://sgdb.alanya.edu.tr/raporlar/stratejik-plan/2025-2029-stratejik-plani</a:t>
          </a:r>
          <a:r>
            <a:rPr lang="tr-TR" sz="1100" kern="1200" dirty="0">
              <a:hlinkClick xmlns:r="http://schemas.openxmlformats.org/officeDocument/2006/relationships" r:id="rId2"/>
            </a:rPr>
            <a:t>/</a:t>
          </a:r>
          <a:r>
            <a:rPr lang="tr-TR" sz="1100" kern="1200" dirty="0"/>
            <a:t> bağlantı adresinden ulaşılabilmektedir.</a:t>
          </a:r>
          <a:endParaRPr lang="en-US" sz="1100" kern="1200" dirty="0"/>
        </a:p>
      </dsp:txBody>
      <dsp:txXfrm>
        <a:off x="3141596" y="2421382"/>
        <a:ext cx="2666250" cy="720000"/>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4275402" cy="33795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sz="quarter" idx="1"/>
          </p:nvPr>
        </p:nvSpPr>
        <p:spPr>
          <a:xfrm>
            <a:off x="5588628" y="0"/>
            <a:ext cx="4275402" cy="337958"/>
          </a:xfrm>
          <a:prstGeom prst="rect">
            <a:avLst/>
          </a:prstGeom>
        </p:spPr>
        <p:txBody>
          <a:bodyPr vert="horz" lIns="91440" tIns="45720" rIns="91440" bIns="45720" rtlCol="0"/>
          <a:lstStyle>
            <a:lvl1pPr algn="r">
              <a:defRPr sz="1200"/>
            </a:lvl1pPr>
          </a:lstStyle>
          <a:p>
            <a:fld id="{7CEEFFBD-CCA9-4344-8073-642F7A5F3707}" type="datetimeFigureOut">
              <a:rPr lang="tr-TR" smtClean="0"/>
              <a:t>27.10.2026</a:t>
            </a:fld>
            <a:endParaRPr lang="tr-TR"/>
          </a:p>
        </p:txBody>
      </p:sp>
      <p:sp>
        <p:nvSpPr>
          <p:cNvPr id="4" name="Altbilgi Yer Tutucusu 3"/>
          <p:cNvSpPr>
            <a:spLocks noGrp="1"/>
          </p:cNvSpPr>
          <p:nvPr>
            <p:ph type="ftr" sz="quarter" idx="2"/>
          </p:nvPr>
        </p:nvSpPr>
        <p:spPr>
          <a:xfrm>
            <a:off x="0" y="6397806"/>
            <a:ext cx="4275402" cy="337957"/>
          </a:xfrm>
          <a:prstGeom prst="rect">
            <a:avLst/>
          </a:prstGeom>
        </p:spPr>
        <p:txBody>
          <a:bodyPr vert="horz" lIns="91440" tIns="45720" rIns="91440" bIns="45720" rtlCol="0" anchor="b"/>
          <a:lstStyle>
            <a:lvl1pPr algn="l">
              <a:defRPr sz="1200"/>
            </a:lvl1pPr>
          </a:lstStyle>
          <a:p>
            <a:endParaRPr lang="tr-TR"/>
          </a:p>
        </p:txBody>
      </p:sp>
      <p:sp>
        <p:nvSpPr>
          <p:cNvPr id="5" name="Slayt Numarası Yer Tutucusu 4"/>
          <p:cNvSpPr>
            <a:spLocks noGrp="1"/>
          </p:cNvSpPr>
          <p:nvPr>
            <p:ph type="sldNum" sz="quarter" idx="3"/>
          </p:nvPr>
        </p:nvSpPr>
        <p:spPr>
          <a:xfrm>
            <a:off x="5588628" y="6397806"/>
            <a:ext cx="4275402" cy="337957"/>
          </a:xfrm>
          <a:prstGeom prst="rect">
            <a:avLst/>
          </a:prstGeom>
        </p:spPr>
        <p:txBody>
          <a:bodyPr vert="horz" lIns="91440" tIns="45720" rIns="91440" bIns="45720" rtlCol="0" anchor="b"/>
          <a:lstStyle>
            <a:lvl1pPr algn="r">
              <a:defRPr sz="1200"/>
            </a:lvl1pPr>
          </a:lstStyle>
          <a:p>
            <a:fld id="{6FA81262-D0CA-468A-8B5D-55AC27C999AA}" type="slidenum">
              <a:rPr lang="tr-TR" smtClean="0"/>
              <a:t>‹#›</a:t>
            </a:fld>
            <a:endParaRPr lang="tr-TR"/>
          </a:p>
        </p:txBody>
      </p:sp>
    </p:spTree>
    <p:extLst>
      <p:ext uri="{BB962C8B-B14F-4D97-AF65-F5344CB8AC3E}">
        <p14:creationId xmlns:p14="http://schemas.microsoft.com/office/powerpoint/2010/main" val="17325988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4275402" cy="33795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5588628" y="0"/>
            <a:ext cx="4275402" cy="337958"/>
          </a:xfrm>
          <a:prstGeom prst="rect">
            <a:avLst/>
          </a:prstGeom>
        </p:spPr>
        <p:txBody>
          <a:bodyPr vert="horz" lIns="91440" tIns="45720" rIns="91440" bIns="45720" rtlCol="0"/>
          <a:lstStyle>
            <a:lvl1pPr algn="r">
              <a:defRPr sz="1200"/>
            </a:lvl1pPr>
          </a:lstStyle>
          <a:p>
            <a:fld id="{E20ED9C9-2698-4758-98C7-592B44962890}" type="datetimeFigureOut">
              <a:rPr lang="tr-TR" smtClean="0"/>
              <a:t>27.10.2026</a:t>
            </a:fld>
            <a:endParaRPr lang="tr-TR"/>
          </a:p>
        </p:txBody>
      </p:sp>
      <p:sp>
        <p:nvSpPr>
          <p:cNvPr id="4" name="Slayt Görüntüsü Yer Tutucusu 3"/>
          <p:cNvSpPr>
            <a:spLocks noGrp="1" noRot="1" noChangeAspect="1"/>
          </p:cNvSpPr>
          <p:nvPr>
            <p:ph type="sldImg" idx="2"/>
          </p:nvPr>
        </p:nvSpPr>
        <p:spPr>
          <a:xfrm>
            <a:off x="2913063" y="841375"/>
            <a:ext cx="4040187" cy="22733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986632" y="3241586"/>
            <a:ext cx="7893050" cy="2652207"/>
          </a:xfrm>
          <a:prstGeom prst="rect">
            <a:avLst/>
          </a:prstGeom>
        </p:spPr>
        <p:txBody>
          <a:bodyPr vert="horz" lIns="91440" tIns="45720" rIns="91440" bIns="45720" rtlCol="0"/>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p>
        </p:txBody>
      </p:sp>
      <p:sp>
        <p:nvSpPr>
          <p:cNvPr id="6" name="Altbilgi Yer Tutucusu 5"/>
          <p:cNvSpPr>
            <a:spLocks noGrp="1"/>
          </p:cNvSpPr>
          <p:nvPr>
            <p:ph type="ftr" sz="quarter" idx="4"/>
          </p:nvPr>
        </p:nvSpPr>
        <p:spPr>
          <a:xfrm>
            <a:off x="0" y="6397806"/>
            <a:ext cx="4275402" cy="33795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5588628" y="6397806"/>
            <a:ext cx="4275402" cy="337957"/>
          </a:xfrm>
          <a:prstGeom prst="rect">
            <a:avLst/>
          </a:prstGeom>
        </p:spPr>
        <p:txBody>
          <a:bodyPr vert="horz" lIns="91440" tIns="45720" rIns="91440" bIns="45720" rtlCol="0" anchor="b"/>
          <a:lstStyle>
            <a:lvl1pPr algn="r">
              <a:defRPr sz="1200"/>
            </a:lvl1pPr>
          </a:lstStyle>
          <a:p>
            <a:fld id="{B111B67E-9989-4556-A9D5-2FDB13DC093C}" type="slidenum">
              <a:rPr lang="tr-TR" smtClean="0"/>
              <a:t>‹#›</a:t>
            </a:fld>
            <a:endParaRPr lang="tr-TR"/>
          </a:p>
        </p:txBody>
      </p:sp>
    </p:spTree>
    <p:extLst>
      <p:ext uri="{BB962C8B-B14F-4D97-AF65-F5344CB8AC3E}">
        <p14:creationId xmlns:p14="http://schemas.microsoft.com/office/powerpoint/2010/main" val="27501643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B111B67E-9989-4556-A9D5-2FDB13DC093C}" type="slidenum">
              <a:rPr lang="tr-TR" smtClean="0"/>
              <a:t>1</a:t>
            </a:fld>
            <a:endParaRPr lang="tr-TR"/>
          </a:p>
        </p:txBody>
      </p:sp>
    </p:spTree>
    <p:extLst>
      <p:ext uri="{BB962C8B-B14F-4D97-AF65-F5344CB8AC3E}">
        <p14:creationId xmlns:p14="http://schemas.microsoft.com/office/powerpoint/2010/main" val="621015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B111B67E-9989-4556-A9D5-2FDB13DC093C}" type="slidenum">
              <a:rPr lang="tr-TR" smtClean="0"/>
              <a:t>5</a:t>
            </a:fld>
            <a:endParaRPr lang="tr-TR"/>
          </a:p>
        </p:txBody>
      </p:sp>
    </p:spTree>
    <p:extLst>
      <p:ext uri="{BB962C8B-B14F-4D97-AF65-F5344CB8AC3E}">
        <p14:creationId xmlns:p14="http://schemas.microsoft.com/office/powerpoint/2010/main" val="621403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B111B67E-9989-4556-A9D5-2FDB13DC093C}" type="slidenum">
              <a:rPr lang="tr-TR" smtClean="0"/>
              <a:t>11</a:t>
            </a:fld>
            <a:endParaRPr lang="tr-TR"/>
          </a:p>
        </p:txBody>
      </p:sp>
    </p:spTree>
    <p:extLst>
      <p:ext uri="{BB962C8B-B14F-4D97-AF65-F5344CB8AC3E}">
        <p14:creationId xmlns:p14="http://schemas.microsoft.com/office/powerpoint/2010/main" val="4791792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B111B67E-9989-4556-A9D5-2FDB13DC093C}" type="slidenum">
              <a:rPr lang="tr-TR" smtClean="0"/>
              <a:t>13</a:t>
            </a:fld>
            <a:endParaRPr lang="tr-TR"/>
          </a:p>
        </p:txBody>
      </p:sp>
    </p:spTree>
    <p:extLst>
      <p:ext uri="{BB962C8B-B14F-4D97-AF65-F5344CB8AC3E}">
        <p14:creationId xmlns:p14="http://schemas.microsoft.com/office/powerpoint/2010/main" val="28762920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B111B67E-9989-4556-A9D5-2FDB13DC093C}" type="slidenum">
              <a:rPr lang="tr-TR" smtClean="0"/>
              <a:t>16</a:t>
            </a:fld>
            <a:endParaRPr lang="tr-TR"/>
          </a:p>
        </p:txBody>
      </p:sp>
    </p:spTree>
    <p:extLst>
      <p:ext uri="{BB962C8B-B14F-4D97-AF65-F5344CB8AC3E}">
        <p14:creationId xmlns:p14="http://schemas.microsoft.com/office/powerpoint/2010/main" val="36038506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B111B67E-9989-4556-A9D5-2FDB13DC093C}" type="slidenum">
              <a:rPr lang="tr-TR" smtClean="0"/>
              <a:t>18</a:t>
            </a:fld>
            <a:endParaRPr lang="tr-TR"/>
          </a:p>
        </p:txBody>
      </p:sp>
    </p:spTree>
    <p:extLst>
      <p:ext uri="{BB962C8B-B14F-4D97-AF65-F5344CB8AC3E}">
        <p14:creationId xmlns:p14="http://schemas.microsoft.com/office/powerpoint/2010/main" val="22090428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B111B67E-9989-4556-A9D5-2FDB13DC093C}" type="slidenum">
              <a:rPr lang="tr-TR" smtClean="0"/>
              <a:t>19</a:t>
            </a:fld>
            <a:endParaRPr lang="tr-TR"/>
          </a:p>
        </p:txBody>
      </p:sp>
    </p:spTree>
    <p:extLst>
      <p:ext uri="{BB962C8B-B14F-4D97-AF65-F5344CB8AC3E}">
        <p14:creationId xmlns:p14="http://schemas.microsoft.com/office/powerpoint/2010/main" val="33368553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tr-TR"/>
              <a:t>Asıl başlık stili için tıklatın</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C98E333C-0E0A-4803-8230-B40CD90D0A26}" type="datetime1">
              <a:rPr lang="tr-TR" smtClean="0"/>
              <a:t>27.10.2026</a:t>
            </a:fld>
            <a:endParaRPr lang="tr-TR"/>
          </a:p>
        </p:txBody>
      </p:sp>
      <p:sp>
        <p:nvSpPr>
          <p:cNvPr id="5" name="Footer Placeholder 4"/>
          <p:cNvSpPr>
            <a:spLocks noGrp="1"/>
          </p:cNvSpPr>
          <p:nvPr>
            <p:ph type="ftr" sz="quarter" idx="11"/>
          </p:nvPr>
        </p:nvSpPr>
        <p:spPr>
          <a:xfrm>
            <a:off x="1371600" y="4323845"/>
            <a:ext cx="6400800" cy="365125"/>
          </a:xfrm>
        </p:spPr>
        <p:txBody>
          <a:bodyPr/>
          <a:lstStyle/>
          <a:p>
            <a:endParaRPr lang="tr-TR"/>
          </a:p>
        </p:txBody>
      </p:sp>
      <p:sp>
        <p:nvSpPr>
          <p:cNvPr id="6" name="Slide Number Placeholder 5"/>
          <p:cNvSpPr>
            <a:spLocks noGrp="1"/>
          </p:cNvSpPr>
          <p:nvPr>
            <p:ph type="sldNum" sz="quarter" idx="12"/>
          </p:nvPr>
        </p:nvSpPr>
        <p:spPr>
          <a:xfrm>
            <a:off x="8077200" y="1430866"/>
            <a:ext cx="2743200" cy="365125"/>
          </a:xfrm>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24004345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idx="1"/>
          </p:nvPr>
        </p:nvSpPr>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31A8CC8C-9AFA-4121-B325-3F2A28710985}" type="datetime1">
              <a:rPr lang="tr-TR" smtClean="0"/>
              <a:t>27.10.2026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192903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tr-TR"/>
              <a:t>Asıl başlık stili için tıklatın</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92D35E67-FD86-40F2-806D-437C1D1959CC}" type="datetime1">
              <a:rPr lang="tr-TR" smtClean="0"/>
              <a:t>27.10.2026</a:t>
            </a:fld>
            <a:endParaRPr lang="tr-TR"/>
          </a:p>
        </p:txBody>
      </p:sp>
      <p:sp>
        <p:nvSpPr>
          <p:cNvPr id="5" name="Footer Placeholder 4"/>
          <p:cNvSpPr>
            <a:spLocks noGrp="1"/>
          </p:cNvSpPr>
          <p:nvPr>
            <p:ph type="ftr" sz="quarter" idx="11"/>
          </p:nvPr>
        </p:nvSpPr>
        <p:spPr>
          <a:xfrm>
            <a:off x="685800" y="381001"/>
            <a:ext cx="6991492" cy="364065"/>
          </a:xfrm>
        </p:spPr>
        <p:txBody>
          <a:bodyPr/>
          <a:lstStyle/>
          <a:p>
            <a:endParaRPr lang="tr-TR"/>
          </a:p>
        </p:txBody>
      </p:sp>
      <p:sp>
        <p:nvSpPr>
          <p:cNvPr id="6" name="Slide Number Placeholder 5"/>
          <p:cNvSpPr>
            <a:spLocks noGrp="1"/>
          </p:cNvSpPr>
          <p:nvPr>
            <p:ph type="sldNum" sz="quarter" idx="12"/>
          </p:nvPr>
        </p:nvSpPr>
        <p:spPr>
          <a:xfrm>
            <a:off x="10862452" y="381000"/>
            <a:ext cx="643748" cy="365125"/>
          </a:xfrm>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96325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B127BAF2-6253-416D-8420-FD775B084F2D}" type="datetime1">
              <a:rPr lang="tr-TR" smtClean="0"/>
              <a:t>27.10.2026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376565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tr-TR"/>
              <a:t>Asıl başlık stili için tıklatın</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685800" y="3132666"/>
            <a:ext cx="5311775" cy="308601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6172200" y="3132666"/>
            <a:ext cx="5334000" cy="3086019"/>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569BCDCE-4778-4DC9-A0E9-9EBBAB377FAA}" type="datetime1">
              <a:rPr lang="tr-TR" smtClean="0"/>
              <a:t>27.10.2026</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28704589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Date Placeholder 2"/>
          <p:cNvSpPr>
            <a:spLocks noGrp="1"/>
          </p:cNvSpPr>
          <p:nvPr>
            <p:ph type="dt" sz="half" idx="10"/>
          </p:nvPr>
        </p:nvSpPr>
        <p:spPr/>
        <p:txBody>
          <a:bodyPr/>
          <a:lstStyle/>
          <a:p>
            <a:fld id="{B4511048-326D-4314-A963-5ADC466A5D81}" type="datetime1">
              <a:rPr lang="tr-TR" smtClean="0"/>
              <a:t>27.10.2026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772157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3CD3F0-9FA3-49B3-991E-11BF67EC13DE}" type="datetime1">
              <a:rPr lang="tr-TR" smtClean="0"/>
              <a:t>27.10.2026</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28079833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tr-TR"/>
              <a:t>Asıl başlık stili için tıklatın</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9C29C719-6846-4ADA-AEBE-5A3F1C2F71BC}" type="datetime1">
              <a:rPr lang="tr-TR" smtClean="0"/>
              <a:t>27.10.2026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35789475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tr-TR"/>
              <a:t>Asıl başlık stili için tıklatın</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1CF82122-8B02-4308-8BAB-1751DBDF6E06}" type="datetime1">
              <a:rPr lang="tr-TR" smtClean="0"/>
              <a:t>27.10.2026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1263156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tr-TR"/>
              <a:t>Asıl başlık stili için tıklatın</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a:t>Resim eklemek için simgeyi tıklatın</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p:txBody>
          <a:bodyPr/>
          <a:lstStyle/>
          <a:p>
            <a:fld id="{BF0EDF71-B6E0-4273-84A7-4D3B9EC77D0E}" type="datetime1">
              <a:rPr lang="tr-TR" smtClean="0"/>
              <a:t>27.10.2026</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1626054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Başlık ve Resim Yazısı">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tr-TR"/>
              <a:t>Asıl başlık stili için tıklatın</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B0CBA3D7-DDD6-4BB1-9D64-D52E97D6A028}" type="datetime1">
              <a:rPr lang="tr-TR" smtClean="0"/>
              <a:t>27.10.2026</a:t>
            </a:fld>
            <a:endParaRPr lang="tr-TR"/>
          </a:p>
        </p:txBody>
      </p:sp>
      <p:sp>
        <p:nvSpPr>
          <p:cNvPr id="6" name="Footer Placeholder 5"/>
          <p:cNvSpPr>
            <a:spLocks noGrp="1"/>
          </p:cNvSpPr>
          <p:nvPr>
            <p:ph type="ftr" sz="quarter" idx="11"/>
          </p:nvPr>
        </p:nvSpPr>
        <p:spPr>
          <a:xfrm>
            <a:off x="685800" y="379941"/>
            <a:ext cx="6991492" cy="365125"/>
          </a:xfrm>
        </p:spPr>
        <p:txBody>
          <a:bodyPr/>
          <a:lstStyle/>
          <a:p>
            <a:endParaRPr lang="tr-TR"/>
          </a:p>
        </p:txBody>
      </p:sp>
      <p:sp>
        <p:nvSpPr>
          <p:cNvPr id="7" name="Slide Number Placeholder 6"/>
          <p:cNvSpPr>
            <a:spLocks noGrp="1"/>
          </p:cNvSpPr>
          <p:nvPr>
            <p:ph type="sldNum" sz="quarter" idx="12"/>
          </p:nvPr>
        </p:nvSpPr>
        <p:spPr>
          <a:xfrm>
            <a:off x="10862452" y="381000"/>
            <a:ext cx="643748" cy="365125"/>
          </a:xfrm>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332261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Resim Yazılı Alıntı">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tr-TR"/>
              <a:t>Asıl başlık stili için tıklatın</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53EDD30A-DFA5-4FF5-897E-64E82230FFB6}" type="datetime1">
              <a:rPr lang="tr-TR" smtClean="0"/>
              <a:t>27.10.2026</a:t>
            </a:fld>
            <a:endParaRPr lang="tr-TR"/>
          </a:p>
        </p:txBody>
      </p:sp>
      <p:sp>
        <p:nvSpPr>
          <p:cNvPr id="6" name="Footer Placeholder 5"/>
          <p:cNvSpPr>
            <a:spLocks noGrp="1"/>
          </p:cNvSpPr>
          <p:nvPr>
            <p:ph type="ftr" sz="quarter" idx="11"/>
          </p:nvPr>
        </p:nvSpPr>
        <p:spPr>
          <a:xfrm>
            <a:off x="685800" y="379941"/>
            <a:ext cx="6991492" cy="365125"/>
          </a:xfrm>
        </p:spPr>
        <p:txBody>
          <a:bodyPr/>
          <a:lstStyle/>
          <a:p>
            <a:endParaRPr lang="tr-TR"/>
          </a:p>
        </p:txBody>
      </p:sp>
      <p:sp>
        <p:nvSpPr>
          <p:cNvPr id="7" name="Slide Number Placeholder 6"/>
          <p:cNvSpPr>
            <a:spLocks noGrp="1"/>
          </p:cNvSpPr>
          <p:nvPr>
            <p:ph type="sldNum" sz="quarter" idx="12"/>
          </p:nvPr>
        </p:nvSpPr>
        <p:spPr>
          <a:xfrm>
            <a:off x="10862452" y="381000"/>
            <a:ext cx="643748" cy="365125"/>
          </a:xfrm>
        </p:spPr>
        <p:txBody>
          <a:bodyPr/>
          <a:lstStyle/>
          <a:p>
            <a:fld id="{F302176B-0E47-46AC-8F43-DAB4B8A37D06}" type="slidenum">
              <a:rPr lang="tr-TR" smtClean="0"/>
              <a:pPr/>
              <a:t>‹#›</a:t>
            </a:fld>
            <a:endParaRPr lang="tr-TR"/>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4405881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İsim Kartı">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tr-TR"/>
              <a:t>Asıl başlık stili için tıklatın</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57FDD535-A0D1-4EF2-8898-A104AD84F624}" type="datetime1">
              <a:rPr lang="tr-TR" smtClean="0"/>
              <a:t>27.10.2026</a:t>
            </a:fld>
            <a:endParaRPr lang="tr-TR"/>
          </a:p>
        </p:txBody>
      </p:sp>
      <p:sp>
        <p:nvSpPr>
          <p:cNvPr id="6" name="Footer Placeholder 5"/>
          <p:cNvSpPr>
            <a:spLocks noGrp="1"/>
          </p:cNvSpPr>
          <p:nvPr>
            <p:ph type="ftr" sz="quarter" idx="11"/>
          </p:nvPr>
        </p:nvSpPr>
        <p:spPr>
          <a:xfrm>
            <a:off x="685800" y="378883"/>
            <a:ext cx="6991492" cy="365125"/>
          </a:xfrm>
        </p:spPr>
        <p:txBody>
          <a:bodyPr/>
          <a:lstStyle/>
          <a:p>
            <a:endParaRPr lang="tr-TR"/>
          </a:p>
        </p:txBody>
      </p:sp>
      <p:sp>
        <p:nvSpPr>
          <p:cNvPr id="7" name="Slide Number Placeholder 6"/>
          <p:cNvSpPr>
            <a:spLocks noGrp="1"/>
          </p:cNvSpPr>
          <p:nvPr>
            <p:ph type="sldNum" sz="quarter" idx="12"/>
          </p:nvPr>
        </p:nvSpPr>
        <p:spPr>
          <a:xfrm>
            <a:off x="10862452" y="381000"/>
            <a:ext cx="643748" cy="365125"/>
          </a:xfrm>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6209464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ütu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tr-TR"/>
              <a:t>Asıl başlık stili için tıklatın</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3" name="Date Placeholder 2"/>
          <p:cNvSpPr>
            <a:spLocks noGrp="1"/>
          </p:cNvSpPr>
          <p:nvPr>
            <p:ph type="dt" sz="half" idx="10"/>
          </p:nvPr>
        </p:nvSpPr>
        <p:spPr/>
        <p:txBody>
          <a:bodyPr/>
          <a:lstStyle/>
          <a:p>
            <a:fld id="{18A91A9C-B695-4083-A6F5-8B9EF5879B84}" type="datetime1">
              <a:rPr lang="tr-TR" smtClean="0"/>
              <a:t>27.10.2026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33558020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Resim Sütunu">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tr-TR"/>
              <a:t>Asıl başlık stili için tıklatın</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simgeyi tıklatın</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3" name="Date Placeholder 2"/>
          <p:cNvSpPr>
            <a:spLocks noGrp="1"/>
          </p:cNvSpPr>
          <p:nvPr>
            <p:ph type="dt" sz="half" idx="10"/>
          </p:nvPr>
        </p:nvSpPr>
        <p:spPr/>
        <p:txBody>
          <a:bodyPr/>
          <a:lstStyle/>
          <a:p>
            <a:fld id="{F2530E50-2441-4E32-A71F-24A31F2FA7FD}" type="datetime1">
              <a:rPr lang="tr-TR" smtClean="0"/>
              <a:t>27.10.2026</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8692768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 için tıklatın</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EBB10E2E-E656-40A8-96D1-7521BA806DF4}" type="datetime1">
              <a:rPr lang="tr-TR" smtClean="0"/>
              <a:t>27.10.2026</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41432925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Dikey Başlık ve Meti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tr-TR"/>
              <a:t>Asıl başlık stili için tıklatın</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ED97CEA5-9437-4251-A781-FBB2722D1FBF}" type="datetime1">
              <a:rPr lang="tr-TR" smtClean="0"/>
              <a:t>27.10.2026</a:t>
            </a:fld>
            <a:endParaRPr lang="tr-TR"/>
          </a:p>
        </p:txBody>
      </p:sp>
      <p:sp>
        <p:nvSpPr>
          <p:cNvPr id="5" name="Footer Placeholder 4"/>
          <p:cNvSpPr>
            <a:spLocks noGrp="1"/>
          </p:cNvSpPr>
          <p:nvPr>
            <p:ph type="ftr" sz="quarter" idx="11"/>
          </p:nvPr>
        </p:nvSpPr>
        <p:spPr>
          <a:xfrm>
            <a:off x="685800" y="381000"/>
            <a:ext cx="6991492" cy="365125"/>
          </a:xfrm>
        </p:spPr>
        <p:txBody>
          <a:bodyPr/>
          <a:lstStyle/>
          <a:p>
            <a:endParaRPr lang="tr-TR"/>
          </a:p>
        </p:txBody>
      </p:sp>
      <p:sp>
        <p:nvSpPr>
          <p:cNvPr id="6" name="Slide Number Placeholder 5"/>
          <p:cNvSpPr>
            <a:spLocks noGrp="1"/>
          </p:cNvSpPr>
          <p:nvPr>
            <p:ph type="sldNum" sz="quarter" idx="12"/>
          </p:nvPr>
        </p:nvSpPr>
        <p:spPr>
          <a:xfrm>
            <a:off x="10862452" y="381000"/>
            <a:ext cx="643748" cy="365125"/>
          </a:xfrm>
        </p:spPr>
        <p:txBody>
          <a:bodyPr/>
          <a:lstStyle/>
          <a:p>
            <a:fld id="{F302176B-0E47-46AC-8F43-DAB4B8A37D06}" type="slidenum">
              <a:rPr lang="tr-TR" smtClean="0"/>
              <a:pPr/>
              <a:t>‹#›</a:t>
            </a:fld>
            <a:endParaRPr lang="tr-TR"/>
          </a:p>
        </p:txBody>
      </p:sp>
    </p:spTree>
    <p:extLst>
      <p:ext uri="{BB962C8B-B14F-4D97-AF65-F5344CB8AC3E}">
        <p14:creationId xmlns:p14="http://schemas.microsoft.com/office/powerpoint/2010/main" val="32802191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tr-TR"/>
              <a:t>Asıl başlık stili için tıklatın</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2F4DBC28-A9D8-4A72-ABEC-7B4C40620B52}" type="datetime1">
              <a:rPr lang="tr-TR" smtClean="0"/>
              <a:t>27.10.2026</a:t>
            </a:fld>
            <a:endParaRPr lang="tr-TR"/>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F302176B-0E47-46AC-8F43-DAB4B8A37D06}" type="slidenum">
              <a:rPr lang="tr-TR" smtClean="0"/>
              <a:pPr/>
              <a:t>‹#›</a:t>
            </a:fld>
            <a:endParaRPr lang="tr-TR"/>
          </a:p>
        </p:txBody>
      </p:sp>
    </p:spTree>
    <p:extLst>
      <p:ext uri="{BB962C8B-B14F-4D97-AF65-F5344CB8AC3E}">
        <p14:creationId xmlns:p14="http://schemas.microsoft.com/office/powerpoint/2010/main" val="3711045985"/>
      </p:ext>
    </p:extLst>
  </p:cSld>
  <p:clrMap bg1="lt1" tx1="dk1" bg2="lt2" tx2="dk2" accent1="accent1" accent2="accent2" accent3="accent3" accent4="accent4" accent5="accent5" accent6="accent6" hlink="hlink" folHlink="folHlink"/>
  <p:sldLayoutIdLst>
    <p:sldLayoutId id="2147484178" r:id="rId1"/>
    <p:sldLayoutId id="2147484179" r:id="rId2"/>
    <p:sldLayoutId id="2147484180" r:id="rId3"/>
    <p:sldLayoutId id="2147484181" r:id="rId4"/>
    <p:sldLayoutId id="2147484182" r:id="rId5"/>
    <p:sldLayoutId id="2147484183" r:id="rId6"/>
    <p:sldLayoutId id="2147484184" r:id="rId7"/>
    <p:sldLayoutId id="2147484185" r:id="rId8"/>
    <p:sldLayoutId id="2147484186" r:id="rId9"/>
    <p:sldLayoutId id="2147484187" r:id="rId10"/>
    <p:sldLayoutId id="2147484188" r:id="rId11"/>
    <p:sldLayoutId id="2147484189" r:id="rId12"/>
    <p:sldLayoutId id="2147484190" r:id="rId13"/>
    <p:sldLayoutId id="2147484191" r:id="rId14"/>
    <p:sldLayoutId id="2147484192" r:id="rId15"/>
    <p:sldLayoutId id="2147484193" r:id="rId16"/>
    <p:sldLayoutId id="2147484194" r:id="rId17"/>
  </p:sldLayoutIdLst>
  <p:hf hdr="0" ftr="0" dt="0"/>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destek.alanya.edu.tr/"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hyperlink" Target="https://kyb.alanya.edu.tr/iso-kys/formlar/formlarin-tamami/"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9.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hyperlink" Target="https://www.yokak.gov.tr/tescil-suresi-devam-eden-akreditasyon-kuruluslari/"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FD580F5-E7BF-4C1D-BEFD-4A4601EBA876}"/>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pic>
        <p:nvPicPr>
          <p:cNvPr id="17" name="Picture 16">
            <a:extLst>
              <a:ext uri="{FF2B5EF4-FFF2-40B4-BE49-F238E27FC236}">
                <a16:creationId xmlns:a16="http://schemas.microsoft.com/office/drawing/2014/main" id="{F0F06750-78FE-4472-8DA5-14CF3336F811}"/>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4">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Başlık 1">
            <a:extLst>
              <a:ext uri="{FF2B5EF4-FFF2-40B4-BE49-F238E27FC236}">
                <a16:creationId xmlns:a16="http://schemas.microsoft.com/office/drawing/2014/main" id="{82BA411E-BFEC-CC66-B004-EBE7379DED90}"/>
              </a:ext>
            </a:extLst>
          </p:cNvPr>
          <p:cNvSpPr>
            <a:spLocks noGrp="1"/>
          </p:cNvSpPr>
          <p:nvPr>
            <p:ph type="title"/>
          </p:nvPr>
        </p:nvSpPr>
        <p:spPr>
          <a:xfrm>
            <a:off x="4687410" y="1803405"/>
            <a:ext cx="6132990" cy="1825096"/>
          </a:xfrm>
        </p:spPr>
        <p:txBody>
          <a:bodyPr vert="horz" lIns="91440" tIns="45720" rIns="91440" bIns="45720" rtlCol="0" anchor="b">
            <a:normAutofit/>
          </a:bodyPr>
          <a:lstStyle/>
          <a:p>
            <a:pPr algn="l"/>
            <a:r>
              <a:rPr lang="en-US" sz="3300" b="1" dirty="0"/>
              <a:t>AKADEMİK PERSONEL ORYANTASYON PROGRAM</a:t>
            </a:r>
            <a:r>
              <a:rPr lang="tr-TR" sz="3300" b="1" dirty="0"/>
              <a:t>I</a:t>
            </a:r>
            <a:r>
              <a:rPr lang="en-US" sz="3300" b="1" dirty="0"/>
              <a:t>NA HOŞGELDİNİZ</a:t>
            </a:r>
          </a:p>
        </p:txBody>
      </p:sp>
      <p:pic>
        <p:nvPicPr>
          <p:cNvPr id="5" name="Resim 4">
            <a:extLst>
              <a:ext uri="{FF2B5EF4-FFF2-40B4-BE49-F238E27FC236}">
                <a16:creationId xmlns:a16="http://schemas.microsoft.com/office/drawing/2014/main" id="{6F7C097E-48AF-7CB3-09C0-57617EE04DA9}"/>
              </a:ext>
            </a:extLst>
          </p:cNvPr>
          <p:cNvPicPr>
            <a:picLocks noChangeAspect="1"/>
          </p:cNvPicPr>
          <p:nvPr/>
        </p:nvPicPr>
        <p:blipFill>
          <a:blip r:embed="rId5"/>
          <a:srcRect t="250" r="-7" b="-7"/>
          <a:stretch>
            <a:fillRect/>
          </a:stretch>
        </p:blipFill>
        <p:spPr>
          <a:xfrm>
            <a:off x="1441659" y="1543049"/>
            <a:ext cx="2662321" cy="2662321"/>
          </a:xfrm>
          <a:prstGeom prst="rect">
            <a:avLst/>
          </a:prstGeom>
        </p:spPr>
      </p:pic>
      <p:sp>
        <p:nvSpPr>
          <p:cNvPr id="4" name="Slayt Numarası Yer Tutucusu 3">
            <a:extLst>
              <a:ext uri="{FF2B5EF4-FFF2-40B4-BE49-F238E27FC236}">
                <a16:creationId xmlns:a16="http://schemas.microsoft.com/office/drawing/2014/main" id="{860BB700-2FE7-DC11-442B-139DAD7C29F8}"/>
              </a:ext>
            </a:extLst>
          </p:cNvPr>
          <p:cNvSpPr>
            <a:spLocks noGrp="1"/>
          </p:cNvSpPr>
          <p:nvPr>
            <p:ph type="sldNum" sz="quarter" idx="12"/>
          </p:nvPr>
        </p:nvSpPr>
        <p:spPr>
          <a:xfrm>
            <a:off x="8077200" y="1430866"/>
            <a:ext cx="2743200" cy="365125"/>
          </a:xfrm>
        </p:spPr>
        <p:txBody>
          <a:bodyPr vert="horz" lIns="91440" tIns="45720" rIns="91440" bIns="45720" rtlCol="0" anchor="ctr">
            <a:normAutofit/>
          </a:bodyPr>
          <a:lstStyle/>
          <a:p>
            <a:pPr defTabSz="457200">
              <a:spcAft>
                <a:spcPts val="600"/>
              </a:spcAft>
            </a:pPr>
            <a:fld id="{F302176B-0E47-46AC-8F43-DAB4B8A37D06}" type="slidenum">
              <a:rPr lang="en-US" smtClean="0"/>
              <a:pPr defTabSz="457200">
                <a:spcAft>
                  <a:spcPts val="600"/>
                </a:spcAft>
              </a:pPr>
              <a:t>1</a:t>
            </a:fld>
            <a:endParaRPr lang="en-US"/>
          </a:p>
        </p:txBody>
      </p:sp>
    </p:spTree>
    <p:extLst>
      <p:ext uri="{BB962C8B-B14F-4D97-AF65-F5344CB8AC3E}">
        <p14:creationId xmlns:p14="http://schemas.microsoft.com/office/powerpoint/2010/main" val="1493583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3DAB3D44-C0A5-9669-794D-73FA01E0CD5B}"/>
              </a:ext>
            </a:extLst>
          </p:cNvPr>
          <p:cNvSpPr>
            <a:spLocks noGrp="1"/>
          </p:cNvSpPr>
          <p:nvPr>
            <p:ph type="title"/>
          </p:nvPr>
        </p:nvSpPr>
        <p:spPr>
          <a:xfrm>
            <a:off x="685800" y="764373"/>
            <a:ext cx="10820400" cy="1293028"/>
          </a:xfrm>
        </p:spPr>
        <p:txBody>
          <a:bodyPr/>
          <a:lstStyle/>
          <a:p>
            <a:pPr algn="ctr"/>
            <a:r>
              <a:rPr lang="tr-TR" b="1" dirty="0" err="1"/>
              <a:t>FAKÜLTEmiz</a:t>
            </a:r>
            <a:r>
              <a:rPr lang="tr-TR" b="1" dirty="0"/>
              <a:t> KISA TANITIMI</a:t>
            </a:r>
          </a:p>
        </p:txBody>
      </p:sp>
      <p:sp>
        <p:nvSpPr>
          <p:cNvPr id="3" name="İçerik Yer Tutucusu 2">
            <a:extLst>
              <a:ext uri="{FF2B5EF4-FFF2-40B4-BE49-F238E27FC236}">
                <a16:creationId xmlns:a16="http://schemas.microsoft.com/office/drawing/2014/main" id="{1737CACC-2DF0-0808-DB40-34C7B15547DA}"/>
              </a:ext>
            </a:extLst>
          </p:cNvPr>
          <p:cNvSpPr>
            <a:spLocks noGrp="1"/>
          </p:cNvSpPr>
          <p:nvPr>
            <p:ph idx="1"/>
          </p:nvPr>
        </p:nvSpPr>
        <p:spPr>
          <a:xfrm>
            <a:off x="0" y="2194560"/>
            <a:ext cx="11506200" cy="4024125"/>
          </a:xfrm>
        </p:spPr>
        <p:txBody>
          <a:bodyPr>
            <a:normAutofit/>
          </a:bodyPr>
          <a:lstStyle/>
          <a:p>
            <a:pPr>
              <a:lnSpc>
                <a:spcPct val="100000"/>
              </a:lnSpc>
            </a:pPr>
            <a:r>
              <a:rPr lang="tr-TR" b="1" dirty="0"/>
              <a:t>Kuruluş Yılı: </a:t>
            </a:r>
            <a:r>
              <a:rPr lang="tr-TR" dirty="0"/>
              <a:t>2015</a:t>
            </a:r>
          </a:p>
          <a:p>
            <a:pPr>
              <a:lnSpc>
                <a:spcPct val="100000"/>
              </a:lnSpc>
            </a:pPr>
            <a:r>
              <a:rPr lang="tr-TR" b="1" dirty="0"/>
              <a:t>İlk Öğrenci Alımı: </a:t>
            </a:r>
            <a:r>
              <a:rPr lang="tr-TR" dirty="0"/>
              <a:t>2017-2018 itibariyle</a:t>
            </a:r>
          </a:p>
          <a:p>
            <a:pPr>
              <a:lnSpc>
                <a:spcPct val="100000"/>
              </a:lnSpc>
            </a:pPr>
            <a:r>
              <a:rPr lang="tr-TR" dirty="0"/>
              <a:t>Alanya Eğitim ve Araştırma Hastanesi ile iş birliği </a:t>
            </a:r>
            <a:r>
              <a:rPr lang="tr-TR" dirty="0">
                <a:latin typeface="+mj-lt"/>
              </a:rPr>
              <a:t>(</a:t>
            </a:r>
            <a:r>
              <a:rPr lang="tr-TR" dirty="0" err="1">
                <a:solidFill>
                  <a:srgbClr val="1F1F1F"/>
                </a:solidFill>
                <a:latin typeface="+mj-lt"/>
              </a:rPr>
              <a:t>a</a:t>
            </a:r>
            <a:r>
              <a:rPr lang="tr-TR" b="0" i="0" dirty="0" err="1">
                <a:solidFill>
                  <a:srgbClr val="1F1F1F"/>
                </a:solidFill>
                <a:effectLst/>
                <a:latin typeface="+mj-lt"/>
              </a:rPr>
              <a:t>filiasyon</a:t>
            </a:r>
            <a:r>
              <a:rPr lang="tr-TR" dirty="0"/>
              <a:t>) içindedir.</a:t>
            </a:r>
          </a:p>
          <a:p>
            <a:pPr marL="0" indent="0">
              <a:lnSpc>
                <a:spcPct val="100000"/>
              </a:lnSpc>
              <a:buNone/>
            </a:pPr>
            <a:r>
              <a:rPr lang="tr-TR" dirty="0"/>
              <a:t>  </a:t>
            </a:r>
          </a:p>
          <a:p>
            <a:pPr marL="0" indent="0">
              <a:lnSpc>
                <a:spcPct val="100000"/>
              </a:lnSpc>
              <a:buNone/>
            </a:pPr>
            <a:r>
              <a:rPr lang="tr-TR" dirty="0"/>
              <a:t>   </a:t>
            </a:r>
            <a:r>
              <a:rPr lang="tr-TR" b="1" dirty="0"/>
              <a:t>Misyon &amp; Vizyon</a:t>
            </a:r>
          </a:p>
          <a:p>
            <a:pPr>
              <a:lnSpc>
                <a:spcPct val="100000"/>
              </a:lnSpc>
            </a:pPr>
            <a:r>
              <a:rPr lang="tr-TR" b="1" dirty="0"/>
              <a:t>Misyon: </a:t>
            </a:r>
            <a:r>
              <a:rPr lang="tr-TR" dirty="0"/>
              <a:t>Bilimsel bilgiye dayalı, etik değerler sahip hekimler yetiştirmek</a:t>
            </a:r>
          </a:p>
          <a:p>
            <a:pPr>
              <a:lnSpc>
                <a:spcPct val="100000"/>
              </a:lnSpc>
            </a:pPr>
            <a:r>
              <a:rPr lang="tr-TR" b="1" dirty="0"/>
              <a:t>Vizyon: </a:t>
            </a:r>
            <a:r>
              <a:rPr lang="tr-TR" dirty="0"/>
              <a:t>Ulusal ve uluslararası düzeyde tanınan, öncü bir tıp fakültesi olmak</a:t>
            </a:r>
          </a:p>
          <a:p>
            <a:pPr>
              <a:lnSpc>
                <a:spcPct val="100000"/>
              </a:lnSpc>
            </a:pPr>
            <a:r>
              <a:rPr lang="tr-TR" dirty="0"/>
              <a:t>Fakültemiz tanıtım videosu linki: https://youtu.be/99ZkIkoSZSM?si=IvT1RTD2ptjIA2yH</a:t>
            </a:r>
          </a:p>
        </p:txBody>
      </p:sp>
      <p:sp>
        <p:nvSpPr>
          <p:cNvPr id="4" name="Slayt Numarası Yer Tutucusu 3">
            <a:extLst>
              <a:ext uri="{FF2B5EF4-FFF2-40B4-BE49-F238E27FC236}">
                <a16:creationId xmlns:a16="http://schemas.microsoft.com/office/drawing/2014/main" id="{A624D583-3C7F-2FD3-180B-23C5616E5DD3}"/>
              </a:ext>
            </a:extLst>
          </p:cNvPr>
          <p:cNvSpPr>
            <a:spLocks noGrp="1"/>
          </p:cNvSpPr>
          <p:nvPr>
            <p:ph type="sldNum" sz="quarter" idx="12"/>
          </p:nvPr>
        </p:nvSpPr>
        <p:spPr/>
        <p:txBody>
          <a:bodyPr/>
          <a:lstStyle/>
          <a:p>
            <a:fld id="{F302176B-0E47-46AC-8F43-DAB4B8A37D06}" type="slidenum">
              <a:rPr lang="tr-TR" smtClean="0"/>
              <a:pPr/>
              <a:t>2</a:t>
            </a:fld>
            <a:endParaRPr lang="tr-TR"/>
          </a:p>
        </p:txBody>
      </p:sp>
    </p:spTree>
    <p:extLst>
      <p:ext uri="{BB962C8B-B14F-4D97-AF65-F5344CB8AC3E}">
        <p14:creationId xmlns:p14="http://schemas.microsoft.com/office/powerpoint/2010/main" val="2807726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FECDA1F-977F-40AF-840D-D05BB091DD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B9FECD2-89B7-4AC3-8D54-9733D60AF2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F54C189-4A4C-4899-9585-5281DA208D0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Başlık 1">
            <a:extLst>
              <a:ext uri="{FF2B5EF4-FFF2-40B4-BE49-F238E27FC236}">
                <a16:creationId xmlns:a16="http://schemas.microsoft.com/office/drawing/2014/main" id="{09E604B9-6A7D-4A37-E1B4-6142FE46750E}"/>
              </a:ext>
            </a:extLst>
          </p:cNvPr>
          <p:cNvSpPr>
            <a:spLocks noGrp="1"/>
          </p:cNvSpPr>
          <p:nvPr>
            <p:ph type="title"/>
          </p:nvPr>
        </p:nvSpPr>
        <p:spPr>
          <a:xfrm>
            <a:off x="2186153" y="764373"/>
            <a:ext cx="9320048" cy="1293028"/>
          </a:xfrm>
        </p:spPr>
        <p:txBody>
          <a:bodyPr>
            <a:normAutofit/>
          </a:bodyPr>
          <a:lstStyle/>
          <a:p>
            <a:r>
              <a:rPr lang="tr-TR" b="1">
                <a:solidFill>
                  <a:schemeClr val="bg1"/>
                </a:solidFill>
              </a:rPr>
              <a:t>AKADEMİK YAPI</a:t>
            </a:r>
          </a:p>
        </p:txBody>
      </p:sp>
      <p:sp>
        <p:nvSpPr>
          <p:cNvPr id="4" name="Slayt Numarası Yer Tutucusu 3">
            <a:extLst>
              <a:ext uri="{FF2B5EF4-FFF2-40B4-BE49-F238E27FC236}">
                <a16:creationId xmlns:a16="http://schemas.microsoft.com/office/drawing/2014/main" id="{31B0811E-3FA2-9A7F-85C8-D7DF61217329}"/>
              </a:ext>
            </a:extLst>
          </p:cNvPr>
          <p:cNvSpPr>
            <a:spLocks noGrp="1"/>
          </p:cNvSpPr>
          <p:nvPr>
            <p:ph type="sldNum" sz="quarter" idx="12"/>
          </p:nvPr>
        </p:nvSpPr>
        <p:spPr>
          <a:xfrm>
            <a:off x="8763000" y="381000"/>
            <a:ext cx="2743200" cy="365125"/>
          </a:xfrm>
        </p:spPr>
        <p:txBody>
          <a:bodyPr>
            <a:normAutofit/>
          </a:bodyPr>
          <a:lstStyle/>
          <a:p>
            <a:pPr>
              <a:spcAft>
                <a:spcPts val="600"/>
              </a:spcAft>
            </a:pPr>
            <a:fld id="{F302176B-0E47-46AC-8F43-DAB4B8A37D06}" type="slidenum">
              <a:rPr lang="tr-TR">
                <a:solidFill>
                  <a:schemeClr val="bg1"/>
                </a:solidFill>
              </a:rPr>
              <a:pPr>
                <a:spcAft>
                  <a:spcPts val="600"/>
                </a:spcAft>
              </a:pPr>
              <a:t>3</a:t>
            </a:fld>
            <a:endParaRPr lang="tr-TR">
              <a:solidFill>
                <a:schemeClr val="bg1"/>
              </a:solidFill>
            </a:endParaRPr>
          </a:p>
        </p:txBody>
      </p:sp>
      <p:sp>
        <p:nvSpPr>
          <p:cNvPr id="3" name="İçerik Yer Tutucusu 2">
            <a:extLst>
              <a:ext uri="{FF2B5EF4-FFF2-40B4-BE49-F238E27FC236}">
                <a16:creationId xmlns:a16="http://schemas.microsoft.com/office/drawing/2014/main" id="{6BF04260-D54E-8D99-3B76-C780C5BEAF1E}"/>
              </a:ext>
            </a:extLst>
          </p:cNvPr>
          <p:cNvSpPr>
            <a:spLocks noGrp="1"/>
          </p:cNvSpPr>
          <p:nvPr>
            <p:ph idx="1"/>
          </p:nvPr>
        </p:nvSpPr>
        <p:spPr>
          <a:xfrm>
            <a:off x="0" y="2743200"/>
            <a:ext cx="11506200" cy="3475485"/>
          </a:xfrm>
        </p:spPr>
        <p:txBody>
          <a:bodyPr>
            <a:normAutofit/>
          </a:bodyPr>
          <a:lstStyle/>
          <a:p>
            <a:endParaRPr lang="tr-TR" b="1" dirty="0"/>
          </a:p>
          <a:p>
            <a:r>
              <a:rPr lang="tr-TR" b="1" dirty="0"/>
              <a:t>Dekan                                                         Temel Tıp Bilimleri Bölüm Başkanı</a:t>
            </a:r>
          </a:p>
          <a:p>
            <a:r>
              <a:rPr lang="tr-TR" dirty="0"/>
              <a:t>Prof. Dr. Selime ÇELİK ERDEN                    Prof. Dr. Elçin KAL ÇAKMAKLIOĞULLARI</a:t>
            </a:r>
          </a:p>
          <a:p>
            <a:r>
              <a:rPr lang="tr-TR" b="1" dirty="0"/>
              <a:t>Dekan Yardımcısı                                      Dahili Tıp Bilimleri Bölüm Başkanı</a:t>
            </a:r>
          </a:p>
          <a:p>
            <a:r>
              <a:rPr lang="tr-TR" dirty="0"/>
              <a:t>Prof. Dr. Jale SELLİ                                      Prof. Dr. Şakir Özgür KEŞKEK</a:t>
            </a:r>
          </a:p>
          <a:p>
            <a:pPr marL="0" indent="0">
              <a:buNone/>
            </a:pPr>
            <a:r>
              <a:rPr lang="tr-TR" b="1" dirty="0"/>
              <a:t>                                                                       Cerrahi Tıp Bilimleri Bölüm Başkanı</a:t>
            </a:r>
          </a:p>
          <a:p>
            <a:pPr marL="0" indent="0">
              <a:buNone/>
            </a:pPr>
            <a:r>
              <a:rPr lang="tr-TR" dirty="0"/>
              <a:t>                                                                        Prof. Dr. Sevinç ŞAHİN</a:t>
            </a:r>
          </a:p>
        </p:txBody>
      </p:sp>
    </p:spTree>
    <p:extLst>
      <p:ext uri="{BB962C8B-B14F-4D97-AF65-F5344CB8AC3E}">
        <p14:creationId xmlns:p14="http://schemas.microsoft.com/office/powerpoint/2010/main" val="33870345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a:extLst>
            <a:ext uri="{FF2B5EF4-FFF2-40B4-BE49-F238E27FC236}">
              <a16:creationId xmlns:a16="http://schemas.microsoft.com/office/drawing/2014/main" id="{14B932F2-C5B1-4F76-A507-B025B4B21B6B}"/>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5CAC6C8D-B9A9-F04C-A9AB-E0EEE00CB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2755EDC-BB8A-F594-B0E4-9D45B4E1CA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1806ED8F-FE47-29E9-F4D1-ED8544FF664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Başlık 1">
            <a:extLst>
              <a:ext uri="{FF2B5EF4-FFF2-40B4-BE49-F238E27FC236}">
                <a16:creationId xmlns:a16="http://schemas.microsoft.com/office/drawing/2014/main" id="{6AA94DA0-5D4B-D76A-4BC5-7EE84EFB5B61}"/>
              </a:ext>
            </a:extLst>
          </p:cNvPr>
          <p:cNvSpPr>
            <a:spLocks noGrp="1"/>
          </p:cNvSpPr>
          <p:nvPr>
            <p:ph type="title"/>
          </p:nvPr>
        </p:nvSpPr>
        <p:spPr>
          <a:xfrm>
            <a:off x="2186153" y="764373"/>
            <a:ext cx="9320048" cy="1293028"/>
          </a:xfrm>
        </p:spPr>
        <p:txBody>
          <a:bodyPr>
            <a:normAutofit/>
          </a:bodyPr>
          <a:lstStyle/>
          <a:p>
            <a:r>
              <a:rPr lang="tr-TR" b="1">
                <a:solidFill>
                  <a:schemeClr val="bg1"/>
                </a:solidFill>
              </a:rPr>
              <a:t>AKADEMİK YAPI</a:t>
            </a:r>
          </a:p>
        </p:txBody>
      </p:sp>
      <p:sp>
        <p:nvSpPr>
          <p:cNvPr id="4" name="Slayt Numarası Yer Tutucusu 3">
            <a:extLst>
              <a:ext uri="{FF2B5EF4-FFF2-40B4-BE49-F238E27FC236}">
                <a16:creationId xmlns:a16="http://schemas.microsoft.com/office/drawing/2014/main" id="{03C410BB-B436-27BC-B671-51B394CBD9B7}"/>
              </a:ext>
            </a:extLst>
          </p:cNvPr>
          <p:cNvSpPr>
            <a:spLocks noGrp="1"/>
          </p:cNvSpPr>
          <p:nvPr>
            <p:ph type="sldNum" sz="quarter" idx="12"/>
          </p:nvPr>
        </p:nvSpPr>
        <p:spPr>
          <a:xfrm>
            <a:off x="8763000" y="381000"/>
            <a:ext cx="2743200" cy="365125"/>
          </a:xfrm>
        </p:spPr>
        <p:txBody>
          <a:bodyPr>
            <a:normAutofit/>
          </a:bodyPr>
          <a:lstStyle/>
          <a:p>
            <a:pPr>
              <a:spcAft>
                <a:spcPts val="600"/>
              </a:spcAft>
            </a:pPr>
            <a:fld id="{F302176B-0E47-46AC-8F43-DAB4B8A37D06}" type="slidenum">
              <a:rPr lang="tr-TR">
                <a:solidFill>
                  <a:schemeClr val="bg1"/>
                </a:solidFill>
              </a:rPr>
              <a:pPr>
                <a:spcAft>
                  <a:spcPts val="600"/>
                </a:spcAft>
              </a:pPr>
              <a:t>4</a:t>
            </a:fld>
            <a:endParaRPr lang="tr-TR">
              <a:solidFill>
                <a:schemeClr val="bg1"/>
              </a:solidFill>
            </a:endParaRPr>
          </a:p>
        </p:txBody>
      </p:sp>
      <p:graphicFrame>
        <p:nvGraphicFramePr>
          <p:cNvPr id="5" name="İçerik Yer Tutucusu 4">
            <a:extLst>
              <a:ext uri="{FF2B5EF4-FFF2-40B4-BE49-F238E27FC236}">
                <a16:creationId xmlns:a16="http://schemas.microsoft.com/office/drawing/2014/main" id="{185AE903-E41E-0D58-4CBF-61C6DBF05524}"/>
              </a:ext>
            </a:extLst>
          </p:cNvPr>
          <p:cNvGraphicFramePr>
            <a:graphicFrameLocks noGrp="1"/>
          </p:cNvGraphicFramePr>
          <p:nvPr>
            <p:ph idx="1"/>
            <p:extLst>
              <p:ext uri="{D42A27DB-BD31-4B8C-83A1-F6EECF244321}">
                <p14:modId xmlns:p14="http://schemas.microsoft.com/office/powerpoint/2010/main" val="4055610809"/>
              </p:ext>
            </p:extLst>
          </p:nvPr>
        </p:nvGraphicFramePr>
        <p:xfrm>
          <a:off x="97278" y="2419349"/>
          <a:ext cx="11847072" cy="4200527"/>
        </p:xfrm>
        <a:graphic>
          <a:graphicData uri="http://schemas.openxmlformats.org/drawingml/2006/table">
            <a:tbl>
              <a:tblPr/>
              <a:tblGrid>
                <a:gridCol w="6722622">
                  <a:extLst>
                    <a:ext uri="{9D8B030D-6E8A-4147-A177-3AD203B41FA5}">
                      <a16:colId xmlns:a16="http://schemas.microsoft.com/office/drawing/2014/main" val="2676443293"/>
                    </a:ext>
                  </a:extLst>
                </a:gridCol>
                <a:gridCol w="5124450">
                  <a:extLst>
                    <a:ext uri="{9D8B030D-6E8A-4147-A177-3AD203B41FA5}">
                      <a16:colId xmlns:a16="http://schemas.microsoft.com/office/drawing/2014/main" val="3187743362"/>
                    </a:ext>
                  </a:extLst>
                </a:gridCol>
              </a:tblGrid>
              <a:tr h="503946">
                <a:tc gridSpan="2">
                  <a:txBody>
                    <a:bodyPr/>
                    <a:lstStyle/>
                    <a:p>
                      <a:pPr algn="ctr" fontAlgn="b"/>
                      <a:r>
                        <a:rPr lang="tr-TR" sz="1200" b="1" i="0" u="none" strike="noStrike" dirty="0">
                          <a:solidFill>
                            <a:srgbClr val="000000"/>
                          </a:solidFill>
                          <a:effectLst/>
                          <a:latin typeface="+mj-lt"/>
                          <a:cs typeface="Arial" panose="020B0604020202020204" pitchFamily="34" charset="0"/>
                        </a:rPr>
                        <a:t>TEMEL TIP BİLİMLERİ BÖLÜMÜ ANA BİLİM DALI BAŞKANLIKLARI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tr-TR"/>
                    </a:p>
                  </a:txBody>
                  <a:tcPr/>
                </a:tc>
                <a:extLst>
                  <a:ext uri="{0D108BD9-81ED-4DB2-BD59-A6C34878D82A}">
                    <a16:rowId xmlns:a16="http://schemas.microsoft.com/office/drawing/2014/main" val="3626097486"/>
                  </a:ext>
                </a:extLst>
              </a:tr>
              <a:tr h="366115">
                <a:tc>
                  <a:txBody>
                    <a:bodyPr/>
                    <a:lstStyle/>
                    <a:p>
                      <a:pPr algn="l" fontAlgn="b"/>
                      <a:r>
                        <a:rPr lang="tr-TR" sz="1200" b="0" i="0" u="none" strike="noStrike" dirty="0">
                          <a:solidFill>
                            <a:srgbClr val="000000"/>
                          </a:solidFill>
                          <a:effectLst/>
                          <a:latin typeface="+mj-lt"/>
                          <a:cs typeface="Arial" panose="020B0604020202020204" pitchFamily="34" charset="0"/>
                        </a:rPr>
                        <a:t>ANATOMİ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200" b="0" i="0" u="none" strike="noStrike" dirty="0">
                          <a:solidFill>
                            <a:srgbClr val="000000"/>
                          </a:solidFill>
                          <a:effectLst/>
                          <a:latin typeface="+mj-lt"/>
                          <a:cs typeface="Arial" panose="020B0604020202020204" pitchFamily="34" charset="0"/>
                        </a:rPr>
                        <a:t> Doç. Dr. Seda ARSLAN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04250848"/>
                  </a:ext>
                </a:extLst>
              </a:tr>
              <a:tr h="366115">
                <a:tc>
                  <a:txBody>
                    <a:bodyPr/>
                    <a:lstStyle/>
                    <a:p>
                      <a:pPr algn="l" fontAlgn="b"/>
                      <a:r>
                        <a:rPr lang="tr-TR" sz="1200" b="0" i="0" u="none" strike="noStrike" dirty="0">
                          <a:solidFill>
                            <a:srgbClr val="000000"/>
                          </a:solidFill>
                          <a:effectLst/>
                          <a:latin typeface="+mj-lt"/>
                          <a:cs typeface="Arial" panose="020B0604020202020204" pitchFamily="34" charset="0"/>
                        </a:rPr>
                        <a:t>BİYOFİZİK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200" b="0" i="0" u="none" strike="noStrike">
                          <a:solidFill>
                            <a:srgbClr val="000000"/>
                          </a:solidFill>
                          <a:effectLst/>
                          <a:latin typeface="+mj-lt"/>
                          <a:cs typeface="Arial" panose="020B0604020202020204" pitchFamily="34" charset="0"/>
                        </a:rPr>
                        <a:t>Doç Dr. Aslınur SIRCAN KÜÇÜKSAYAN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7157387"/>
                  </a:ext>
                </a:extLst>
              </a:tr>
              <a:tr h="373963">
                <a:tc>
                  <a:txBody>
                    <a:bodyPr/>
                    <a:lstStyle/>
                    <a:p>
                      <a:pPr algn="l" fontAlgn="b"/>
                      <a:r>
                        <a:rPr lang="tr-TR" sz="1200" b="0" i="0" u="none" strike="noStrike" dirty="0">
                          <a:solidFill>
                            <a:srgbClr val="000000"/>
                          </a:solidFill>
                          <a:effectLst/>
                          <a:latin typeface="+mj-lt"/>
                          <a:cs typeface="Arial" panose="020B0604020202020204" pitchFamily="34" charset="0"/>
                        </a:rPr>
                        <a:t>BİYOİSTATİSLİK VE TIP BİLİŞİM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200" b="0" i="0" u="none" strike="noStrike" dirty="0">
                          <a:solidFill>
                            <a:srgbClr val="000000"/>
                          </a:solidFill>
                          <a:effectLst/>
                          <a:latin typeface="+mj-lt"/>
                          <a:cs typeface="Arial" panose="020B0604020202020204" pitchFamily="34" charset="0"/>
                        </a:rPr>
                        <a:t>Doç. Dr. Pınar GÜNERL ERTURHAN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91258634"/>
                  </a:ext>
                </a:extLst>
              </a:tr>
              <a:tr h="393698">
                <a:tc>
                  <a:txBody>
                    <a:bodyPr/>
                    <a:lstStyle/>
                    <a:p>
                      <a:pPr algn="l" fontAlgn="b"/>
                      <a:r>
                        <a:rPr lang="tr-TR" sz="1200" b="0" i="0" u="none" strike="noStrike" dirty="0">
                          <a:solidFill>
                            <a:srgbClr val="000000"/>
                          </a:solidFill>
                          <a:effectLst/>
                          <a:latin typeface="+mj-lt"/>
                          <a:cs typeface="Arial" panose="020B0604020202020204" pitchFamily="34" charset="0"/>
                        </a:rPr>
                        <a:t>FİZYOLOJİ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200" b="0" i="0" u="none" strike="noStrike" dirty="0">
                          <a:solidFill>
                            <a:srgbClr val="000000"/>
                          </a:solidFill>
                          <a:effectLst/>
                          <a:latin typeface="+mj-lt"/>
                          <a:cs typeface="Arial" panose="020B0604020202020204" pitchFamily="34" charset="0"/>
                        </a:rPr>
                        <a:t>Doç. Dr. Mehmet Yalçın GÜNAL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10718235"/>
                  </a:ext>
                </a:extLst>
              </a:tr>
              <a:tr h="366115">
                <a:tc>
                  <a:txBody>
                    <a:bodyPr/>
                    <a:lstStyle/>
                    <a:p>
                      <a:pPr algn="l" fontAlgn="b"/>
                      <a:r>
                        <a:rPr lang="tr-TR" sz="1200" b="0" i="0" u="none" strike="noStrike" dirty="0">
                          <a:solidFill>
                            <a:srgbClr val="000000"/>
                          </a:solidFill>
                          <a:effectLst/>
                          <a:latin typeface="+mj-lt"/>
                          <a:cs typeface="Arial" panose="020B0604020202020204" pitchFamily="34" charset="0"/>
                        </a:rPr>
                        <a:t>HİSTOLOJİ VE EMBRİYOLOJİ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200" b="0" i="0" u="none" strike="noStrike" dirty="0">
                          <a:solidFill>
                            <a:srgbClr val="000000"/>
                          </a:solidFill>
                          <a:effectLst/>
                          <a:latin typeface="+mj-lt"/>
                          <a:cs typeface="Arial" panose="020B0604020202020204" pitchFamily="34" charset="0"/>
                        </a:rPr>
                        <a:t>Doç. Dr. Sema AVCI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08462493"/>
                  </a:ext>
                </a:extLst>
              </a:tr>
              <a:tr h="366115">
                <a:tc>
                  <a:txBody>
                    <a:bodyPr/>
                    <a:lstStyle/>
                    <a:p>
                      <a:pPr algn="l" fontAlgn="b"/>
                      <a:r>
                        <a:rPr lang="tr-TR" sz="1200" b="0" i="0" u="none" strike="noStrike" dirty="0">
                          <a:solidFill>
                            <a:srgbClr val="000000"/>
                          </a:solidFill>
                          <a:effectLst/>
                          <a:latin typeface="+mj-lt"/>
                          <a:cs typeface="Arial" panose="020B0604020202020204" pitchFamily="34" charset="0"/>
                        </a:rPr>
                        <a:t>TIBBİ BİYOKİMYA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200" b="0" i="0" u="none" strike="noStrike" dirty="0">
                          <a:solidFill>
                            <a:srgbClr val="000000"/>
                          </a:solidFill>
                          <a:effectLst/>
                          <a:latin typeface="+mj-lt"/>
                          <a:cs typeface="Arial" panose="020B0604020202020204" pitchFamily="34" charset="0"/>
                        </a:rPr>
                        <a:t>Prof. Dr. İsmet YILMAZ</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27133545"/>
                  </a:ext>
                </a:extLst>
              </a:tr>
              <a:tr h="366115">
                <a:tc>
                  <a:txBody>
                    <a:bodyPr/>
                    <a:lstStyle/>
                    <a:p>
                      <a:pPr algn="l" fontAlgn="b"/>
                      <a:r>
                        <a:rPr lang="tr-TR" sz="1200" b="0" i="0" u="none" strike="noStrike">
                          <a:solidFill>
                            <a:srgbClr val="000000"/>
                          </a:solidFill>
                          <a:effectLst/>
                          <a:latin typeface="+mj-lt"/>
                          <a:cs typeface="Arial" panose="020B0604020202020204" pitchFamily="34" charset="0"/>
                        </a:rPr>
                        <a:t>TIBBİ BİYOLOJİ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200" b="0" i="0" u="none" strike="noStrike" dirty="0">
                          <a:solidFill>
                            <a:srgbClr val="000000"/>
                          </a:solidFill>
                          <a:effectLst/>
                          <a:latin typeface="+mj-lt"/>
                          <a:cs typeface="Arial" panose="020B0604020202020204" pitchFamily="34" charset="0"/>
                        </a:rPr>
                        <a:t>Doç. Dr. </a:t>
                      </a:r>
                      <a:r>
                        <a:rPr lang="tr-TR" sz="1200" b="0" i="0" u="none" strike="noStrike" dirty="0" err="1">
                          <a:solidFill>
                            <a:srgbClr val="000000"/>
                          </a:solidFill>
                          <a:effectLst/>
                          <a:latin typeface="+mj-lt"/>
                          <a:cs typeface="Arial" panose="020B0604020202020204" pitchFamily="34" charset="0"/>
                        </a:rPr>
                        <a:t>Durkadın</a:t>
                      </a:r>
                      <a:r>
                        <a:rPr lang="tr-TR" sz="1200" b="0" i="0" u="none" strike="noStrike" dirty="0">
                          <a:solidFill>
                            <a:srgbClr val="000000"/>
                          </a:solidFill>
                          <a:effectLst/>
                          <a:latin typeface="+mj-lt"/>
                          <a:cs typeface="Arial" panose="020B0604020202020204" pitchFamily="34" charset="0"/>
                        </a:rPr>
                        <a:t> DEMİR EKŞİ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99398316"/>
                  </a:ext>
                </a:extLst>
              </a:tr>
              <a:tr h="366115">
                <a:tc>
                  <a:txBody>
                    <a:bodyPr/>
                    <a:lstStyle/>
                    <a:p>
                      <a:pPr algn="l" fontAlgn="b"/>
                      <a:r>
                        <a:rPr lang="tr-TR" sz="1200" b="0" i="0" u="none" strike="noStrike" dirty="0">
                          <a:solidFill>
                            <a:srgbClr val="000000"/>
                          </a:solidFill>
                          <a:effectLst/>
                          <a:latin typeface="+mj-lt"/>
                          <a:cs typeface="Arial" panose="020B0604020202020204" pitchFamily="34" charset="0"/>
                        </a:rPr>
                        <a:t>TIBBİ MİKROBİYOLOJİ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200" b="0" i="0" u="none" strike="noStrike" dirty="0">
                          <a:solidFill>
                            <a:srgbClr val="000000"/>
                          </a:solidFill>
                          <a:effectLst/>
                          <a:latin typeface="+mj-lt"/>
                          <a:cs typeface="Arial" panose="020B0604020202020204" pitchFamily="34" charset="0"/>
                        </a:rPr>
                        <a:t>Prof. Dr. Elçin KAL ÇAKMAKLIOĞULLARI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54227127"/>
                  </a:ext>
                </a:extLst>
              </a:tr>
              <a:tr h="366115">
                <a:tc>
                  <a:txBody>
                    <a:bodyPr/>
                    <a:lstStyle/>
                    <a:p>
                      <a:pPr algn="l" fontAlgn="b"/>
                      <a:r>
                        <a:rPr lang="tr-TR" sz="1200" b="0" i="0" u="none" strike="noStrike" dirty="0">
                          <a:solidFill>
                            <a:srgbClr val="000000"/>
                          </a:solidFill>
                          <a:effectLst/>
                          <a:latin typeface="+mj-lt"/>
                          <a:cs typeface="Arial" panose="020B0604020202020204" pitchFamily="34" charset="0"/>
                        </a:rPr>
                        <a:t>TIP EĞİTİMİ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200" b="0" i="0" u="none" strike="noStrike" dirty="0">
                          <a:solidFill>
                            <a:srgbClr val="000000"/>
                          </a:solidFill>
                          <a:effectLst/>
                          <a:latin typeface="+mj-lt"/>
                          <a:cs typeface="Arial" panose="020B0604020202020204" pitchFamily="34" charset="0"/>
                        </a:rPr>
                        <a:t>Doç. Dr. Pınar GÜNEL ERTURHAN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64274503"/>
                  </a:ext>
                </a:extLst>
              </a:tr>
              <a:tr h="366115">
                <a:tc>
                  <a:txBody>
                    <a:bodyPr/>
                    <a:lstStyle/>
                    <a:p>
                      <a:pPr algn="l" fontAlgn="b"/>
                      <a:r>
                        <a:rPr lang="da-DK" sz="1200" b="0" i="0" u="none" strike="noStrike" dirty="0">
                          <a:solidFill>
                            <a:srgbClr val="000000"/>
                          </a:solidFill>
                          <a:effectLst/>
                          <a:latin typeface="+mj-lt"/>
                          <a:cs typeface="Arial" panose="020B0604020202020204" pitchFamily="34" charset="0"/>
                        </a:rPr>
                        <a:t>TIP TARİHİ VE ETİK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200" b="0" i="0" u="none" strike="noStrike" dirty="0">
                          <a:solidFill>
                            <a:srgbClr val="000000"/>
                          </a:solidFill>
                          <a:effectLst/>
                          <a:latin typeface="+mj-lt"/>
                          <a:cs typeface="Arial" panose="020B0604020202020204" pitchFamily="34" charset="0"/>
                        </a:rPr>
                        <a:t>Doç. Dr. Seda ARSLAN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38201838"/>
                  </a:ext>
                </a:extLst>
              </a:tr>
            </a:tbl>
          </a:graphicData>
        </a:graphic>
      </p:graphicFrame>
    </p:spTree>
    <p:extLst>
      <p:ext uri="{BB962C8B-B14F-4D97-AF65-F5344CB8AC3E}">
        <p14:creationId xmlns:p14="http://schemas.microsoft.com/office/powerpoint/2010/main" val="3911906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a:extLst>
            <a:ext uri="{FF2B5EF4-FFF2-40B4-BE49-F238E27FC236}">
              <a16:creationId xmlns:a16="http://schemas.microsoft.com/office/drawing/2014/main" id="{2D22672A-3158-FA40-FCE5-4FB3A1783619}"/>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4399264B-3E11-4741-A1D7-CAC730CC7C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526B2F2-8345-5801-13D7-A767C8B34F9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9AAFB337-DE98-3D54-9D80-EFE164CD4F6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Başlık 1">
            <a:extLst>
              <a:ext uri="{FF2B5EF4-FFF2-40B4-BE49-F238E27FC236}">
                <a16:creationId xmlns:a16="http://schemas.microsoft.com/office/drawing/2014/main" id="{B5998BAC-F446-564E-5467-9FFF228E25A5}"/>
              </a:ext>
            </a:extLst>
          </p:cNvPr>
          <p:cNvSpPr>
            <a:spLocks noGrp="1"/>
          </p:cNvSpPr>
          <p:nvPr>
            <p:ph type="title"/>
          </p:nvPr>
        </p:nvSpPr>
        <p:spPr>
          <a:xfrm>
            <a:off x="2186153" y="764373"/>
            <a:ext cx="9320048" cy="1293028"/>
          </a:xfrm>
        </p:spPr>
        <p:txBody>
          <a:bodyPr>
            <a:normAutofit/>
          </a:bodyPr>
          <a:lstStyle/>
          <a:p>
            <a:r>
              <a:rPr lang="tr-TR" b="1">
                <a:solidFill>
                  <a:schemeClr val="bg1"/>
                </a:solidFill>
              </a:rPr>
              <a:t>AKADEMİK YAPI</a:t>
            </a:r>
          </a:p>
        </p:txBody>
      </p:sp>
      <p:sp>
        <p:nvSpPr>
          <p:cNvPr id="4" name="Slayt Numarası Yer Tutucusu 3">
            <a:extLst>
              <a:ext uri="{FF2B5EF4-FFF2-40B4-BE49-F238E27FC236}">
                <a16:creationId xmlns:a16="http://schemas.microsoft.com/office/drawing/2014/main" id="{BA7BD7F8-2827-16C2-314A-9C45DBA5F679}"/>
              </a:ext>
            </a:extLst>
          </p:cNvPr>
          <p:cNvSpPr>
            <a:spLocks noGrp="1"/>
          </p:cNvSpPr>
          <p:nvPr>
            <p:ph type="sldNum" sz="quarter" idx="12"/>
          </p:nvPr>
        </p:nvSpPr>
        <p:spPr>
          <a:xfrm>
            <a:off x="8763000" y="381000"/>
            <a:ext cx="2743200" cy="365125"/>
          </a:xfrm>
        </p:spPr>
        <p:txBody>
          <a:bodyPr>
            <a:normAutofit/>
          </a:bodyPr>
          <a:lstStyle/>
          <a:p>
            <a:pPr>
              <a:spcAft>
                <a:spcPts val="600"/>
              </a:spcAft>
            </a:pPr>
            <a:fld id="{F302176B-0E47-46AC-8F43-DAB4B8A37D06}" type="slidenum">
              <a:rPr lang="tr-TR">
                <a:solidFill>
                  <a:schemeClr val="bg1"/>
                </a:solidFill>
              </a:rPr>
              <a:pPr>
                <a:spcAft>
                  <a:spcPts val="600"/>
                </a:spcAft>
              </a:pPr>
              <a:t>5</a:t>
            </a:fld>
            <a:endParaRPr lang="tr-TR">
              <a:solidFill>
                <a:schemeClr val="bg1"/>
              </a:solidFill>
            </a:endParaRPr>
          </a:p>
        </p:txBody>
      </p:sp>
      <p:graphicFrame>
        <p:nvGraphicFramePr>
          <p:cNvPr id="7" name="İçerik Yer Tutucusu 6">
            <a:extLst>
              <a:ext uri="{FF2B5EF4-FFF2-40B4-BE49-F238E27FC236}">
                <a16:creationId xmlns:a16="http://schemas.microsoft.com/office/drawing/2014/main" id="{44BD9BC1-BD6E-7A1B-A498-8B0FF8628936}"/>
              </a:ext>
            </a:extLst>
          </p:cNvPr>
          <p:cNvGraphicFramePr>
            <a:graphicFrameLocks noGrp="1"/>
          </p:cNvGraphicFramePr>
          <p:nvPr>
            <p:ph idx="1"/>
            <p:extLst>
              <p:ext uri="{D42A27DB-BD31-4B8C-83A1-F6EECF244321}">
                <p14:modId xmlns:p14="http://schemas.microsoft.com/office/powerpoint/2010/main" val="1642485861"/>
              </p:ext>
            </p:extLst>
          </p:nvPr>
        </p:nvGraphicFramePr>
        <p:xfrm>
          <a:off x="77821" y="2419351"/>
          <a:ext cx="11933204" cy="4200525"/>
        </p:xfrm>
        <a:graphic>
          <a:graphicData uri="http://schemas.openxmlformats.org/drawingml/2006/table">
            <a:tbl>
              <a:tblPr/>
              <a:tblGrid>
                <a:gridCol w="6732554">
                  <a:extLst>
                    <a:ext uri="{9D8B030D-6E8A-4147-A177-3AD203B41FA5}">
                      <a16:colId xmlns:a16="http://schemas.microsoft.com/office/drawing/2014/main" val="542559567"/>
                    </a:ext>
                  </a:extLst>
                </a:gridCol>
                <a:gridCol w="5200650">
                  <a:extLst>
                    <a:ext uri="{9D8B030D-6E8A-4147-A177-3AD203B41FA5}">
                      <a16:colId xmlns:a16="http://schemas.microsoft.com/office/drawing/2014/main" val="887066556"/>
                    </a:ext>
                  </a:extLst>
                </a:gridCol>
              </a:tblGrid>
              <a:tr h="199051">
                <a:tc gridSpan="2">
                  <a:txBody>
                    <a:bodyPr/>
                    <a:lstStyle/>
                    <a:p>
                      <a:pPr algn="ctr" fontAlgn="ctr"/>
                      <a:r>
                        <a:rPr lang="tr-TR" sz="1100" b="1" i="0" u="none" strike="noStrike" dirty="0">
                          <a:solidFill>
                            <a:srgbClr val="000000"/>
                          </a:solidFill>
                          <a:effectLst/>
                          <a:latin typeface="+mj-lt"/>
                        </a:rPr>
                        <a:t>DAHİLİ TIP BİLİMLERİ BÖLÜMÜ ANA BİLİM DALI BAŞKANLIKLARI</a:t>
                      </a:r>
                    </a:p>
                  </a:txBody>
                  <a:tcPr marL="9525" marR="9525" marT="9525"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tr-TR"/>
                    </a:p>
                  </a:txBody>
                  <a:tcPr/>
                </a:tc>
                <a:extLst>
                  <a:ext uri="{0D108BD9-81ED-4DB2-BD59-A6C34878D82A}">
                    <a16:rowId xmlns:a16="http://schemas.microsoft.com/office/drawing/2014/main" val="2237726551"/>
                  </a:ext>
                </a:extLst>
              </a:tr>
              <a:tr h="199051">
                <a:tc>
                  <a:txBody>
                    <a:bodyPr/>
                    <a:lstStyle/>
                    <a:p>
                      <a:pPr algn="l" fontAlgn="b"/>
                      <a:r>
                        <a:rPr lang="tr-TR" sz="1100" b="0" i="0" u="none" strike="noStrike" dirty="0">
                          <a:solidFill>
                            <a:srgbClr val="000000"/>
                          </a:solidFill>
                          <a:effectLst/>
                          <a:latin typeface="+mj-lt"/>
                        </a:rPr>
                        <a:t>ACİL TIP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100" b="0" i="0" u="none" strike="noStrike" dirty="0">
                          <a:solidFill>
                            <a:srgbClr val="000000"/>
                          </a:solidFill>
                          <a:effectLst/>
                          <a:latin typeface="+mj-lt"/>
                        </a:rPr>
                        <a:t>Prof. Dr. Nalan KOZACI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36859121"/>
                  </a:ext>
                </a:extLst>
              </a:tr>
              <a:tr h="199051">
                <a:tc>
                  <a:txBody>
                    <a:bodyPr/>
                    <a:lstStyle/>
                    <a:p>
                      <a:pPr algn="l" fontAlgn="b"/>
                      <a:r>
                        <a:rPr lang="tr-TR" sz="1100" b="0" i="0" u="none" strike="noStrike" dirty="0">
                          <a:solidFill>
                            <a:srgbClr val="000000"/>
                          </a:solidFill>
                          <a:effectLst/>
                          <a:latin typeface="+mj-lt"/>
                        </a:rPr>
                        <a:t>ADLİ TIP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100" b="0" i="0" u="none" strike="noStrike" dirty="0">
                          <a:solidFill>
                            <a:srgbClr val="000000"/>
                          </a:solidFill>
                          <a:effectLst/>
                          <a:latin typeface="+mj-lt"/>
                        </a:rPr>
                        <a:t>Prof. Dr. Osman CELBİŞ</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21066989"/>
                  </a:ext>
                </a:extLst>
              </a:tr>
              <a:tr h="199051">
                <a:tc>
                  <a:txBody>
                    <a:bodyPr/>
                    <a:lstStyle/>
                    <a:p>
                      <a:pPr algn="l" fontAlgn="b"/>
                      <a:r>
                        <a:rPr lang="tr-TR" sz="1100" b="0" i="0" u="none" strike="noStrike" dirty="0">
                          <a:solidFill>
                            <a:srgbClr val="000000"/>
                          </a:solidFill>
                          <a:effectLst/>
                          <a:latin typeface="+mj-lt"/>
                        </a:rPr>
                        <a:t>AİLE HEKİMLİĞİ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100" b="0" i="0" u="none" strike="noStrike" dirty="0">
                          <a:solidFill>
                            <a:srgbClr val="000000"/>
                          </a:solidFill>
                          <a:effectLst/>
                          <a:latin typeface="+mj-lt"/>
                        </a:rPr>
                        <a:t>Dr. Öğr. Üyesi İsmail SARIKAN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67319389"/>
                  </a:ext>
                </a:extLst>
              </a:tr>
              <a:tr h="199051">
                <a:tc>
                  <a:txBody>
                    <a:bodyPr/>
                    <a:lstStyle/>
                    <a:p>
                      <a:pPr algn="l" fontAlgn="b"/>
                      <a:r>
                        <a:rPr lang="tr-TR" sz="1100" b="0" i="0" u="none" strike="noStrike" dirty="0">
                          <a:solidFill>
                            <a:srgbClr val="000000"/>
                          </a:solidFill>
                          <a:effectLst/>
                          <a:latin typeface="+mj-lt"/>
                        </a:rPr>
                        <a:t>ÇOCUK VE ERGEN RUH SAĞLIGI HASTALIKLARI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100" b="0" i="0" u="none" strike="noStrike" dirty="0">
                          <a:solidFill>
                            <a:srgbClr val="000000"/>
                          </a:solidFill>
                          <a:effectLst/>
                          <a:latin typeface="+mj-lt"/>
                        </a:rPr>
                        <a:t>Dr. Öğr. Üyesi Orhan KOCAMAN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33412774"/>
                  </a:ext>
                </a:extLst>
              </a:tr>
              <a:tr h="206841">
                <a:tc>
                  <a:txBody>
                    <a:bodyPr/>
                    <a:lstStyle/>
                    <a:p>
                      <a:pPr algn="l" fontAlgn="b"/>
                      <a:r>
                        <a:rPr lang="tr-TR" sz="1100" b="0" i="0" u="none" strike="noStrike">
                          <a:solidFill>
                            <a:srgbClr val="000000"/>
                          </a:solidFill>
                          <a:effectLst/>
                          <a:latin typeface="+mj-lt"/>
                        </a:rPr>
                        <a:t>ÇOCUK SAĞLIGI VE HASTALIKLARI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100" b="0" i="0" u="none" strike="noStrike" dirty="0" err="1">
                          <a:solidFill>
                            <a:srgbClr val="000000"/>
                          </a:solidFill>
                          <a:effectLst/>
                          <a:latin typeface="+mj-lt"/>
                        </a:rPr>
                        <a:t>Prof.Dr</a:t>
                      </a:r>
                      <a:r>
                        <a:rPr lang="tr-TR" sz="1100" b="0" i="0" u="none" strike="noStrike" dirty="0">
                          <a:solidFill>
                            <a:srgbClr val="000000"/>
                          </a:solidFill>
                          <a:effectLst/>
                          <a:latin typeface="+mj-lt"/>
                        </a:rPr>
                        <a:t>. Arife USLU GÖKÇEOĞLU</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54422440"/>
                  </a:ext>
                </a:extLst>
              </a:tr>
              <a:tr h="199051">
                <a:tc>
                  <a:txBody>
                    <a:bodyPr/>
                    <a:lstStyle/>
                    <a:p>
                      <a:pPr algn="l" fontAlgn="b"/>
                      <a:r>
                        <a:rPr lang="tr-TR" sz="1100" b="0" i="0" u="none" strike="noStrike" dirty="0">
                          <a:solidFill>
                            <a:srgbClr val="000000"/>
                          </a:solidFill>
                          <a:effectLst/>
                          <a:latin typeface="+mj-lt"/>
                        </a:rPr>
                        <a:t>DERİ VE ZÜHREVİ HASTALIKLARI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100" b="0" i="0" u="none" strike="noStrike" dirty="0">
                          <a:solidFill>
                            <a:srgbClr val="000000"/>
                          </a:solidFill>
                          <a:effectLst/>
                          <a:latin typeface="+mj-lt"/>
                        </a:rPr>
                        <a:t>Dr. Öğr. Üyesi Ali TÜRKAY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48089976"/>
                  </a:ext>
                </a:extLst>
              </a:tr>
              <a:tr h="196132">
                <a:tc>
                  <a:txBody>
                    <a:bodyPr/>
                    <a:lstStyle/>
                    <a:p>
                      <a:pPr algn="l" fontAlgn="b"/>
                      <a:r>
                        <a:rPr lang="tr-TR" sz="1100" b="0" i="0" u="none" strike="noStrike" dirty="0">
                          <a:solidFill>
                            <a:srgbClr val="000000"/>
                          </a:solidFill>
                          <a:effectLst/>
                          <a:latin typeface="+mj-lt"/>
                        </a:rPr>
                        <a:t>ENFENSİYON HASTALIKLARI VE KLİNİK MİKROBİYOLOJİ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100" b="0" i="0" u="none" strike="noStrike" dirty="0" err="1">
                          <a:solidFill>
                            <a:srgbClr val="000000"/>
                          </a:solidFill>
                          <a:effectLst/>
                          <a:latin typeface="+mj-lt"/>
                        </a:rPr>
                        <a:t>Prof.Dr.Haluk</a:t>
                      </a:r>
                      <a:r>
                        <a:rPr lang="tr-TR" sz="1100" b="0" i="0" u="none" strike="noStrike" dirty="0">
                          <a:solidFill>
                            <a:srgbClr val="000000"/>
                          </a:solidFill>
                          <a:effectLst/>
                          <a:latin typeface="+mj-lt"/>
                        </a:rPr>
                        <a:t> Erdoğan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08310619"/>
                  </a:ext>
                </a:extLst>
              </a:tr>
              <a:tr h="199051">
                <a:tc>
                  <a:txBody>
                    <a:bodyPr/>
                    <a:lstStyle/>
                    <a:p>
                      <a:pPr algn="l" fontAlgn="b"/>
                      <a:r>
                        <a:rPr lang="tr-TR" sz="1100" b="0" i="0" u="none" strike="noStrike">
                          <a:solidFill>
                            <a:srgbClr val="000000"/>
                          </a:solidFill>
                          <a:effectLst/>
                          <a:latin typeface="+mj-lt"/>
                        </a:rPr>
                        <a:t>FİZİKSEL TIP VE RAHABİLİTASYON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100" b="0" i="0" u="none" strike="noStrike" dirty="0">
                          <a:solidFill>
                            <a:srgbClr val="000000"/>
                          </a:solidFill>
                          <a:effectLst/>
                          <a:latin typeface="+mj-lt"/>
                        </a:rPr>
                        <a:t>Prof. Dr. Erhan Arif ÖZTÜRK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56620072"/>
                  </a:ext>
                </a:extLst>
              </a:tr>
              <a:tr h="199051">
                <a:tc>
                  <a:txBody>
                    <a:bodyPr/>
                    <a:lstStyle/>
                    <a:p>
                      <a:pPr algn="l" fontAlgn="b"/>
                      <a:r>
                        <a:rPr lang="tr-TR" sz="1100" b="0" i="0" u="none" strike="noStrike" dirty="0">
                          <a:solidFill>
                            <a:srgbClr val="000000"/>
                          </a:solidFill>
                          <a:effectLst/>
                          <a:latin typeface="+mj-lt"/>
                        </a:rPr>
                        <a:t>GÖĞÜS HASTALIKLARI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100" b="0" i="0" u="none" strike="noStrike" dirty="0">
                          <a:solidFill>
                            <a:srgbClr val="000000"/>
                          </a:solidFill>
                          <a:effectLst/>
                          <a:latin typeface="+mj-lt"/>
                        </a:rPr>
                        <a:t> Prof. Dr. Özkan YETKİN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17474858"/>
                  </a:ext>
                </a:extLst>
              </a:tr>
              <a:tr h="199051">
                <a:tc>
                  <a:txBody>
                    <a:bodyPr/>
                    <a:lstStyle/>
                    <a:p>
                      <a:pPr algn="l" fontAlgn="b"/>
                      <a:r>
                        <a:rPr lang="tr-TR" sz="1100" b="0" i="0" u="none" strike="noStrike" dirty="0">
                          <a:solidFill>
                            <a:srgbClr val="000000"/>
                          </a:solidFill>
                          <a:effectLst/>
                          <a:latin typeface="+mj-lt"/>
                        </a:rPr>
                        <a:t>HALK SAĞLIĞI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100" b="0" i="0" u="none" strike="noStrike" dirty="0">
                          <a:solidFill>
                            <a:srgbClr val="000000"/>
                          </a:solidFill>
                          <a:effectLst/>
                          <a:latin typeface="+mj-lt"/>
                        </a:rPr>
                        <a:t>Prof. Dr. Saliha ÖZPINAR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06381136"/>
                  </a:ext>
                </a:extLst>
              </a:tr>
              <a:tr h="199051">
                <a:tc>
                  <a:txBody>
                    <a:bodyPr/>
                    <a:lstStyle/>
                    <a:p>
                      <a:pPr algn="l" fontAlgn="b"/>
                      <a:r>
                        <a:rPr lang="tr-TR" sz="1100" b="0" i="0" u="none" strike="noStrike" dirty="0">
                          <a:solidFill>
                            <a:srgbClr val="000000"/>
                          </a:solidFill>
                          <a:effectLst/>
                          <a:latin typeface="+mj-lt"/>
                        </a:rPr>
                        <a:t>İÇ HASTALIKLARI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100" b="0" i="0" u="none" strike="noStrike" dirty="0">
                          <a:solidFill>
                            <a:srgbClr val="000000"/>
                          </a:solidFill>
                          <a:effectLst/>
                          <a:latin typeface="+mj-lt"/>
                        </a:rPr>
                        <a:t>Prof. Dr. Şakir Özgür KEŞKEK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76080572"/>
                  </a:ext>
                </a:extLst>
              </a:tr>
              <a:tr h="199051">
                <a:tc>
                  <a:txBody>
                    <a:bodyPr/>
                    <a:lstStyle/>
                    <a:p>
                      <a:pPr algn="l" fontAlgn="b"/>
                      <a:r>
                        <a:rPr lang="tr-TR" sz="1100" b="0" i="0" u="none" strike="noStrike" dirty="0">
                          <a:solidFill>
                            <a:srgbClr val="000000"/>
                          </a:solidFill>
                          <a:effectLst/>
                          <a:latin typeface="+mj-lt"/>
                        </a:rPr>
                        <a:t>KARDİYOLOJİ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en-US" sz="1100" b="0" i="0" u="none" strike="noStrike" dirty="0">
                          <a:solidFill>
                            <a:srgbClr val="000000"/>
                          </a:solidFill>
                          <a:effectLst/>
                          <a:latin typeface="+mj-lt"/>
                        </a:rPr>
                        <a:t>Doc. Dr. Can Ramazan Ö</a:t>
                      </a:r>
                      <a:r>
                        <a:rPr lang="tr-TR" sz="1100" b="0" i="0" u="none" strike="noStrike" dirty="0">
                          <a:solidFill>
                            <a:srgbClr val="000000"/>
                          </a:solidFill>
                          <a:effectLst/>
                          <a:latin typeface="+mj-lt"/>
                        </a:rPr>
                        <a:t>NCEL</a:t>
                      </a:r>
                      <a:endParaRPr lang="en-US" sz="1100" b="0" i="0" u="none" strike="noStrike" dirty="0">
                        <a:solidFill>
                          <a:srgbClr val="000000"/>
                        </a:solidFill>
                        <a:effectLst/>
                        <a:latin typeface="+mj-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03539124"/>
                  </a:ext>
                </a:extLst>
              </a:tr>
              <a:tr h="199051">
                <a:tc>
                  <a:txBody>
                    <a:bodyPr/>
                    <a:lstStyle/>
                    <a:p>
                      <a:pPr algn="l" fontAlgn="b"/>
                      <a:r>
                        <a:rPr lang="tr-TR" sz="1100" b="0" i="0" u="none" strike="noStrike" dirty="0">
                          <a:solidFill>
                            <a:srgbClr val="000000"/>
                          </a:solidFill>
                          <a:effectLst/>
                          <a:latin typeface="+mj-lt"/>
                        </a:rPr>
                        <a:t>NÖROLOJİ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100" b="0" i="0" u="none" strike="noStrike" dirty="0">
                          <a:solidFill>
                            <a:srgbClr val="000000"/>
                          </a:solidFill>
                          <a:effectLst/>
                          <a:latin typeface="+mj-lt"/>
                        </a:rPr>
                        <a:t>Prof. Dr. Burak YULUĞ</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6038838"/>
                  </a:ext>
                </a:extLst>
              </a:tr>
              <a:tr h="199051">
                <a:tc>
                  <a:txBody>
                    <a:bodyPr/>
                    <a:lstStyle/>
                    <a:p>
                      <a:pPr algn="l" fontAlgn="b"/>
                      <a:r>
                        <a:rPr lang="tr-TR" sz="1100" b="0" i="0" u="none" strike="noStrike" dirty="0">
                          <a:solidFill>
                            <a:srgbClr val="000000"/>
                          </a:solidFill>
                          <a:effectLst/>
                          <a:latin typeface="+mj-lt"/>
                        </a:rPr>
                        <a:t>NÜKLEER TIP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100" b="0" i="0" u="none" strike="noStrike" dirty="0">
                          <a:solidFill>
                            <a:srgbClr val="000000"/>
                          </a:solidFill>
                          <a:effectLst/>
                          <a:latin typeface="+mj-lt"/>
                        </a:rPr>
                        <a:t>Dr. Öğr. Üyesi Şule KILINÇ VİCDAN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58775141"/>
                  </a:ext>
                </a:extLst>
              </a:tr>
              <a:tr h="199051">
                <a:tc>
                  <a:txBody>
                    <a:bodyPr/>
                    <a:lstStyle/>
                    <a:p>
                      <a:pPr algn="l" fontAlgn="b"/>
                      <a:r>
                        <a:rPr lang="tr-TR" sz="1100" b="0" i="0" u="none" strike="noStrike">
                          <a:solidFill>
                            <a:srgbClr val="000000"/>
                          </a:solidFill>
                          <a:effectLst/>
                          <a:latin typeface="+mj-lt"/>
                        </a:rPr>
                        <a:t>RADYASYON ONKOLOJİSİ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100" b="0" i="0" u="none" strike="noStrike" dirty="0">
                          <a:solidFill>
                            <a:srgbClr val="000000"/>
                          </a:solidFill>
                          <a:effectLst/>
                          <a:latin typeface="+mj-lt"/>
                        </a:rPr>
                        <a:t>Prof. Dr. Tarkan ERGÜN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25714068"/>
                  </a:ext>
                </a:extLst>
              </a:tr>
              <a:tr h="199051">
                <a:tc>
                  <a:txBody>
                    <a:bodyPr/>
                    <a:lstStyle/>
                    <a:p>
                      <a:pPr algn="l" fontAlgn="b"/>
                      <a:r>
                        <a:rPr lang="tr-TR" sz="1100" b="0" i="0" u="none" strike="noStrike">
                          <a:solidFill>
                            <a:srgbClr val="000000"/>
                          </a:solidFill>
                          <a:effectLst/>
                          <a:latin typeface="+mj-lt"/>
                        </a:rPr>
                        <a:t>RADYOLOJİ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100" b="0" i="0" u="none" strike="noStrike" dirty="0">
                          <a:solidFill>
                            <a:srgbClr val="000000"/>
                          </a:solidFill>
                          <a:effectLst/>
                          <a:latin typeface="+mj-lt"/>
                        </a:rPr>
                        <a:t>Prof. Dr. Tarkan ERGÜN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68883460"/>
                  </a:ext>
                </a:extLst>
              </a:tr>
              <a:tr h="199051">
                <a:tc>
                  <a:txBody>
                    <a:bodyPr/>
                    <a:lstStyle/>
                    <a:p>
                      <a:pPr algn="l" fontAlgn="b"/>
                      <a:r>
                        <a:rPr lang="tr-TR" sz="1100" b="0" i="0" u="none" strike="noStrike" dirty="0">
                          <a:solidFill>
                            <a:srgbClr val="000000"/>
                          </a:solidFill>
                          <a:effectLst/>
                          <a:latin typeface="+mj-lt"/>
                        </a:rPr>
                        <a:t>RUH SAĞLIGI VE HASTALIKLARI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100" b="0" i="0" u="none" strike="noStrike" dirty="0" err="1">
                          <a:solidFill>
                            <a:srgbClr val="000000"/>
                          </a:solidFill>
                          <a:effectLst/>
                          <a:latin typeface="+mj-lt"/>
                        </a:rPr>
                        <a:t>Doc</a:t>
                      </a:r>
                      <a:r>
                        <a:rPr lang="tr-TR" sz="1100" b="0" i="0" u="none" strike="noStrike" dirty="0">
                          <a:solidFill>
                            <a:srgbClr val="000000"/>
                          </a:solidFill>
                          <a:effectLst/>
                          <a:latin typeface="+mj-lt"/>
                        </a:rPr>
                        <a:t>. Dr. Abdullah Burak UYGUR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60435181"/>
                  </a:ext>
                </a:extLst>
              </a:tr>
              <a:tr h="199051">
                <a:tc>
                  <a:txBody>
                    <a:bodyPr/>
                    <a:lstStyle/>
                    <a:p>
                      <a:pPr algn="l" fontAlgn="b"/>
                      <a:r>
                        <a:rPr lang="tr-TR" sz="1100" b="0" i="0" u="none" strike="noStrike">
                          <a:solidFill>
                            <a:srgbClr val="000000"/>
                          </a:solidFill>
                          <a:effectLst/>
                          <a:latin typeface="+mj-lt"/>
                        </a:rPr>
                        <a:t>SPOR HEKİMLİĞİ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100" b="0" i="0" u="none" strike="noStrike" dirty="0" err="1">
                          <a:solidFill>
                            <a:srgbClr val="000000"/>
                          </a:solidFill>
                          <a:effectLst/>
                          <a:latin typeface="+mj-lt"/>
                        </a:rPr>
                        <a:t>Doc</a:t>
                      </a:r>
                      <a:r>
                        <a:rPr lang="tr-TR" sz="1100" b="0" i="0" u="none" strike="noStrike" dirty="0">
                          <a:solidFill>
                            <a:srgbClr val="000000"/>
                          </a:solidFill>
                          <a:effectLst/>
                          <a:latin typeface="+mj-lt"/>
                        </a:rPr>
                        <a:t>. Dr. Deniz ÇELİK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78746957"/>
                  </a:ext>
                </a:extLst>
              </a:tr>
              <a:tr h="214634">
                <a:tc>
                  <a:txBody>
                    <a:bodyPr/>
                    <a:lstStyle/>
                    <a:p>
                      <a:pPr algn="l" fontAlgn="b"/>
                      <a:r>
                        <a:rPr lang="tr-TR" sz="1100" b="0" i="0" u="none" strike="noStrike" dirty="0">
                          <a:solidFill>
                            <a:srgbClr val="000000"/>
                          </a:solidFill>
                          <a:effectLst/>
                          <a:latin typeface="+mj-lt"/>
                        </a:rPr>
                        <a:t>TIBBİ FARMAKOLOJİ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100" b="0" i="0" u="none" strike="noStrike" dirty="0">
                          <a:solidFill>
                            <a:srgbClr val="000000"/>
                          </a:solidFill>
                          <a:effectLst/>
                          <a:latin typeface="+mj-lt"/>
                        </a:rPr>
                        <a:t>Doç. Dr. Yaşar ŞAHİN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52040114"/>
                  </a:ext>
                </a:extLst>
              </a:tr>
              <a:tr h="199051">
                <a:tc>
                  <a:txBody>
                    <a:bodyPr/>
                    <a:lstStyle/>
                    <a:p>
                      <a:pPr algn="l" fontAlgn="b"/>
                      <a:r>
                        <a:rPr lang="tr-TR" sz="1100" b="0" i="0" u="none" strike="noStrike" dirty="0">
                          <a:solidFill>
                            <a:srgbClr val="000000"/>
                          </a:solidFill>
                          <a:effectLst/>
                          <a:latin typeface="+mj-lt"/>
                        </a:rPr>
                        <a:t>TIBBİ GENETİK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100" b="0" i="0" u="none" strike="noStrike" dirty="0">
                          <a:solidFill>
                            <a:srgbClr val="000000"/>
                          </a:solidFill>
                          <a:effectLst/>
                          <a:latin typeface="+mj-lt"/>
                        </a:rPr>
                        <a:t>Dr. Öğr. Üyesi Faruk ÇELİK</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92632241"/>
                  </a:ext>
                </a:extLst>
              </a:tr>
            </a:tbl>
          </a:graphicData>
        </a:graphic>
      </p:graphicFrame>
    </p:spTree>
    <p:extLst>
      <p:ext uri="{BB962C8B-B14F-4D97-AF65-F5344CB8AC3E}">
        <p14:creationId xmlns:p14="http://schemas.microsoft.com/office/powerpoint/2010/main" val="41848207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a:extLst>
            <a:ext uri="{FF2B5EF4-FFF2-40B4-BE49-F238E27FC236}">
              <a16:creationId xmlns:a16="http://schemas.microsoft.com/office/drawing/2014/main" id="{CD3A8935-A219-A149-5127-9C8FF477A7B9}"/>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6C07C3C-4751-0DA3-EAEC-D0424C963F7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4BA0BD3-4AC6-E526-55F1-9777AFB1DA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61032194-BD81-1F62-40FD-020D274ABF49}"/>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Başlık 1">
            <a:extLst>
              <a:ext uri="{FF2B5EF4-FFF2-40B4-BE49-F238E27FC236}">
                <a16:creationId xmlns:a16="http://schemas.microsoft.com/office/drawing/2014/main" id="{B00F02C4-8FF4-82B3-F522-F190C1A6B154}"/>
              </a:ext>
            </a:extLst>
          </p:cNvPr>
          <p:cNvSpPr>
            <a:spLocks noGrp="1"/>
          </p:cNvSpPr>
          <p:nvPr>
            <p:ph type="title"/>
          </p:nvPr>
        </p:nvSpPr>
        <p:spPr>
          <a:xfrm>
            <a:off x="2186153" y="764373"/>
            <a:ext cx="9320048" cy="1293028"/>
          </a:xfrm>
        </p:spPr>
        <p:txBody>
          <a:bodyPr>
            <a:normAutofit/>
          </a:bodyPr>
          <a:lstStyle/>
          <a:p>
            <a:r>
              <a:rPr lang="tr-TR" b="1">
                <a:solidFill>
                  <a:schemeClr val="bg1"/>
                </a:solidFill>
              </a:rPr>
              <a:t>AKADEMİK YAPI</a:t>
            </a:r>
          </a:p>
        </p:txBody>
      </p:sp>
      <p:sp>
        <p:nvSpPr>
          <p:cNvPr id="4" name="Slayt Numarası Yer Tutucusu 3">
            <a:extLst>
              <a:ext uri="{FF2B5EF4-FFF2-40B4-BE49-F238E27FC236}">
                <a16:creationId xmlns:a16="http://schemas.microsoft.com/office/drawing/2014/main" id="{ECE77F35-A34D-D46E-345B-5FD55CB180AB}"/>
              </a:ext>
            </a:extLst>
          </p:cNvPr>
          <p:cNvSpPr>
            <a:spLocks noGrp="1"/>
          </p:cNvSpPr>
          <p:nvPr>
            <p:ph type="sldNum" sz="quarter" idx="12"/>
          </p:nvPr>
        </p:nvSpPr>
        <p:spPr>
          <a:xfrm>
            <a:off x="8763000" y="381000"/>
            <a:ext cx="2743200" cy="365125"/>
          </a:xfrm>
        </p:spPr>
        <p:txBody>
          <a:bodyPr>
            <a:normAutofit/>
          </a:bodyPr>
          <a:lstStyle/>
          <a:p>
            <a:pPr>
              <a:spcAft>
                <a:spcPts val="600"/>
              </a:spcAft>
            </a:pPr>
            <a:fld id="{F302176B-0E47-46AC-8F43-DAB4B8A37D06}" type="slidenum">
              <a:rPr lang="tr-TR">
                <a:solidFill>
                  <a:schemeClr val="bg1"/>
                </a:solidFill>
              </a:rPr>
              <a:pPr>
                <a:spcAft>
                  <a:spcPts val="600"/>
                </a:spcAft>
              </a:pPr>
              <a:t>6</a:t>
            </a:fld>
            <a:endParaRPr lang="tr-TR">
              <a:solidFill>
                <a:schemeClr val="bg1"/>
              </a:solidFill>
            </a:endParaRPr>
          </a:p>
        </p:txBody>
      </p:sp>
      <p:graphicFrame>
        <p:nvGraphicFramePr>
          <p:cNvPr id="6" name="İçerik Yer Tutucusu 5">
            <a:extLst>
              <a:ext uri="{FF2B5EF4-FFF2-40B4-BE49-F238E27FC236}">
                <a16:creationId xmlns:a16="http://schemas.microsoft.com/office/drawing/2014/main" id="{B4922ECB-F4E4-ED06-1335-BACDEDB8A130}"/>
              </a:ext>
            </a:extLst>
          </p:cNvPr>
          <p:cNvGraphicFramePr>
            <a:graphicFrameLocks noGrp="1"/>
          </p:cNvGraphicFramePr>
          <p:nvPr>
            <p:ph idx="1"/>
            <p:extLst>
              <p:ext uri="{D42A27DB-BD31-4B8C-83A1-F6EECF244321}">
                <p14:modId xmlns:p14="http://schemas.microsoft.com/office/powerpoint/2010/main" val="3600195286"/>
              </p:ext>
            </p:extLst>
          </p:nvPr>
        </p:nvGraphicFramePr>
        <p:xfrm>
          <a:off x="68095" y="2422187"/>
          <a:ext cx="12000080" cy="4178644"/>
        </p:xfrm>
        <a:graphic>
          <a:graphicData uri="http://schemas.openxmlformats.org/drawingml/2006/table">
            <a:tbl>
              <a:tblPr/>
              <a:tblGrid>
                <a:gridCol w="6828005">
                  <a:extLst>
                    <a:ext uri="{9D8B030D-6E8A-4147-A177-3AD203B41FA5}">
                      <a16:colId xmlns:a16="http://schemas.microsoft.com/office/drawing/2014/main" val="3868678024"/>
                    </a:ext>
                  </a:extLst>
                </a:gridCol>
                <a:gridCol w="5172075">
                  <a:extLst>
                    <a:ext uri="{9D8B030D-6E8A-4147-A177-3AD203B41FA5}">
                      <a16:colId xmlns:a16="http://schemas.microsoft.com/office/drawing/2014/main" val="1817129066"/>
                    </a:ext>
                  </a:extLst>
                </a:gridCol>
              </a:tblGrid>
              <a:tr h="281041">
                <a:tc gridSpan="2">
                  <a:txBody>
                    <a:bodyPr/>
                    <a:lstStyle/>
                    <a:p>
                      <a:pPr algn="ctr" fontAlgn="ctr"/>
                      <a:r>
                        <a:rPr lang="tr-TR" sz="1100" b="1" i="0" u="none" strike="noStrike" dirty="0">
                          <a:solidFill>
                            <a:srgbClr val="000000"/>
                          </a:solidFill>
                          <a:effectLst/>
                          <a:latin typeface="+mj-lt"/>
                        </a:rPr>
                        <a:t>CERRAHİ TIP BİLİMLERİ BÖLÜMÜ ANA BİLİM DALI BAŞKANLIKLARI</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tr-TR"/>
                    </a:p>
                  </a:txBody>
                  <a:tcPr/>
                </a:tc>
                <a:extLst>
                  <a:ext uri="{0D108BD9-81ED-4DB2-BD59-A6C34878D82A}">
                    <a16:rowId xmlns:a16="http://schemas.microsoft.com/office/drawing/2014/main" val="3637401291"/>
                  </a:ext>
                </a:extLst>
              </a:tr>
              <a:tr h="403076">
                <a:tc>
                  <a:txBody>
                    <a:bodyPr/>
                    <a:lstStyle/>
                    <a:p>
                      <a:pPr algn="l" fontAlgn="b"/>
                      <a:r>
                        <a:rPr lang="tr-TR" sz="1100" b="0" i="0" u="none" strike="noStrike" dirty="0">
                          <a:solidFill>
                            <a:srgbClr val="000000"/>
                          </a:solidFill>
                          <a:effectLst/>
                          <a:latin typeface="+mj-lt"/>
                        </a:rPr>
                        <a:t>ANESTEZİYOLOJİ  VE REANİMASYON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100" b="0" i="0" u="none" strike="noStrike" dirty="0">
                          <a:solidFill>
                            <a:srgbClr val="000000"/>
                          </a:solidFill>
                          <a:effectLst/>
                          <a:latin typeface="+mj-lt"/>
                        </a:rPr>
                        <a:t>Dr. Öğr. Üyesi Eyüp AYDOĞAN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11197916"/>
                  </a:ext>
                </a:extLst>
              </a:tr>
              <a:tr h="281041">
                <a:tc>
                  <a:txBody>
                    <a:bodyPr/>
                    <a:lstStyle/>
                    <a:p>
                      <a:pPr algn="l" fontAlgn="b"/>
                      <a:r>
                        <a:rPr lang="tr-TR" sz="1100" b="0" i="0" u="none" strike="noStrike" dirty="0">
                          <a:solidFill>
                            <a:srgbClr val="000000"/>
                          </a:solidFill>
                          <a:effectLst/>
                          <a:latin typeface="+mj-lt"/>
                        </a:rPr>
                        <a:t>BEYİN VE SİNİR CERRAHİSİ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100" b="0" i="0" u="none" strike="noStrike" dirty="0">
                          <a:solidFill>
                            <a:srgbClr val="000000"/>
                          </a:solidFill>
                          <a:effectLst/>
                          <a:latin typeface="+mj-lt"/>
                        </a:rPr>
                        <a:t>Prof. Dr. Mehmet SEÇER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04195316"/>
                  </a:ext>
                </a:extLst>
              </a:tr>
              <a:tr h="281041">
                <a:tc>
                  <a:txBody>
                    <a:bodyPr/>
                    <a:lstStyle/>
                    <a:p>
                      <a:pPr algn="l" fontAlgn="b"/>
                      <a:r>
                        <a:rPr lang="tr-TR" sz="1100" b="0" i="0" u="none" strike="noStrike" dirty="0">
                          <a:solidFill>
                            <a:srgbClr val="000000"/>
                          </a:solidFill>
                          <a:effectLst/>
                          <a:latin typeface="+mj-lt"/>
                        </a:rPr>
                        <a:t>ÇOCUK CERRAHİSİ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100" b="0" i="0" u="none" strike="noStrike" dirty="0">
                          <a:solidFill>
                            <a:srgbClr val="000000"/>
                          </a:solidFill>
                          <a:effectLst/>
                          <a:latin typeface="+mj-lt"/>
                        </a:rPr>
                        <a:t>Dr. Öğr. Üyesi İsmail ÖZMEN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54646372"/>
                  </a:ext>
                </a:extLst>
              </a:tr>
              <a:tr h="281041">
                <a:tc>
                  <a:txBody>
                    <a:bodyPr/>
                    <a:lstStyle/>
                    <a:p>
                      <a:pPr algn="l" fontAlgn="b"/>
                      <a:r>
                        <a:rPr lang="tr-TR" sz="1100" b="0" i="0" u="none" strike="noStrike" dirty="0">
                          <a:solidFill>
                            <a:srgbClr val="000000"/>
                          </a:solidFill>
                          <a:effectLst/>
                          <a:latin typeface="+mj-lt"/>
                        </a:rPr>
                        <a:t>GENEL CERRAHİ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100" b="0" i="0" u="none" strike="noStrike" dirty="0">
                          <a:solidFill>
                            <a:srgbClr val="000000"/>
                          </a:solidFill>
                          <a:effectLst/>
                          <a:latin typeface="+mj-lt"/>
                        </a:rPr>
                        <a:t>Prof. Dr. Zülfikar KARABULUT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64893773"/>
                  </a:ext>
                </a:extLst>
              </a:tr>
              <a:tr h="281041">
                <a:tc>
                  <a:txBody>
                    <a:bodyPr/>
                    <a:lstStyle/>
                    <a:p>
                      <a:pPr algn="l" fontAlgn="b"/>
                      <a:r>
                        <a:rPr lang="tr-TR" sz="1100" b="0" i="0" u="none" strike="noStrike">
                          <a:solidFill>
                            <a:srgbClr val="000000"/>
                          </a:solidFill>
                          <a:effectLst/>
                          <a:latin typeface="+mj-lt"/>
                        </a:rPr>
                        <a:t>GÖĞÜS CERRAHİSİ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fi-FI" sz="1100" b="0" i="0" u="none" strike="noStrike" dirty="0">
                          <a:solidFill>
                            <a:srgbClr val="000000"/>
                          </a:solidFill>
                          <a:effectLst/>
                          <a:latin typeface="+mj-lt"/>
                        </a:rPr>
                        <a:t>Dr. Öğr. Üyesi Hilmi K</a:t>
                      </a:r>
                      <a:r>
                        <a:rPr lang="tr-TR" sz="1100" b="0" i="0" u="none" strike="noStrike" dirty="0">
                          <a:solidFill>
                            <a:srgbClr val="000000"/>
                          </a:solidFill>
                          <a:effectLst/>
                          <a:latin typeface="+mj-lt"/>
                        </a:rPr>
                        <a:t>ESKİN</a:t>
                      </a:r>
                      <a:endParaRPr lang="fi-FI" sz="1100" b="0" i="0" u="none" strike="noStrike" dirty="0">
                        <a:solidFill>
                          <a:srgbClr val="000000"/>
                        </a:solidFill>
                        <a:effectLst/>
                        <a:latin typeface="+mj-lt"/>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80645495"/>
                  </a:ext>
                </a:extLst>
              </a:tr>
              <a:tr h="281041">
                <a:tc>
                  <a:txBody>
                    <a:bodyPr/>
                    <a:lstStyle/>
                    <a:p>
                      <a:pPr algn="l" fontAlgn="b"/>
                      <a:r>
                        <a:rPr lang="tr-TR" sz="1100" b="0" i="0" u="none" strike="noStrike" dirty="0">
                          <a:solidFill>
                            <a:srgbClr val="000000"/>
                          </a:solidFill>
                          <a:effectLst/>
                          <a:latin typeface="+mj-lt"/>
                        </a:rPr>
                        <a:t>GÖZ HASTALIKLARI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100" b="0" i="0" u="none" strike="noStrike" dirty="0">
                          <a:solidFill>
                            <a:srgbClr val="000000"/>
                          </a:solidFill>
                          <a:effectLst/>
                          <a:latin typeface="+mj-lt"/>
                        </a:rPr>
                        <a:t>Prof. Dr. Ali KURT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16093295"/>
                  </a:ext>
                </a:extLst>
              </a:tr>
              <a:tr h="281041">
                <a:tc>
                  <a:txBody>
                    <a:bodyPr/>
                    <a:lstStyle/>
                    <a:p>
                      <a:pPr algn="l" fontAlgn="b"/>
                      <a:r>
                        <a:rPr lang="tr-TR" sz="1100" b="0" i="0" u="none" strike="noStrike" dirty="0">
                          <a:solidFill>
                            <a:srgbClr val="000000"/>
                          </a:solidFill>
                          <a:effectLst/>
                          <a:latin typeface="+mj-lt"/>
                        </a:rPr>
                        <a:t>KADIN HASTALIKLARI VE DOĞUM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100" b="0" i="0" u="none" strike="noStrike" dirty="0">
                          <a:solidFill>
                            <a:srgbClr val="000000"/>
                          </a:solidFill>
                          <a:effectLst/>
                          <a:latin typeface="+mj-lt"/>
                        </a:rPr>
                        <a:t>Doç.. Dr. Alparslan DENİZ</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38511931"/>
                  </a:ext>
                </a:extLst>
              </a:tr>
              <a:tr h="281041">
                <a:tc>
                  <a:txBody>
                    <a:bodyPr/>
                    <a:lstStyle/>
                    <a:p>
                      <a:pPr algn="l" fontAlgn="b"/>
                      <a:r>
                        <a:rPr lang="tr-TR" sz="1100" b="0" i="0" u="none" strike="noStrike">
                          <a:solidFill>
                            <a:srgbClr val="000000"/>
                          </a:solidFill>
                          <a:effectLst/>
                          <a:latin typeface="+mj-lt"/>
                        </a:rPr>
                        <a:t>KALP VE DAMAR CERRAHİSİ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100" b="0" i="0" u="none" strike="noStrike" dirty="0">
                          <a:solidFill>
                            <a:srgbClr val="000000"/>
                          </a:solidFill>
                          <a:effectLst/>
                          <a:latin typeface="+mj-lt"/>
                        </a:rPr>
                        <a:t>Prof. Dr. Oğuz KARAHAN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44330912"/>
                  </a:ext>
                </a:extLst>
              </a:tr>
              <a:tr h="281041">
                <a:tc>
                  <a:txBody>
                    <a:bodyPr/>
                    <a:lstStyle/>
                    <a:p>
                      <a:pPr algn="l" fontAlgn="b"/>
                      <a:r>
                        <a:rPr lang="tr-TR" sz="1100" b="0" i="0" u="none" strike="noStrike" dirty="0">
                          <a:solidFill>
                            <a:srgbClr val="000000"/>
                          </a:solidFill>
                          <a:effectLst/>
                          <a:latin typeface="+mj-lt"/>
                        </a:rPr>
                        <a:t>KULAK, BURUN VE BOĞAZ HASTALIKLARI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100" b="0" i="0" u="none" strike="noStrike" dirty="0">
                          <a:solidFill>
                            <a:srgbClr val="000000"/>
                          </a:solidFill>
                          <a:effectLst/>
                          <a:latin typeface="+mj-lt"/>
                        </a:rPr>
                        <a:t> Prof. Dr. Caner ŞAHİN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81755092"/>
                  </a:ext>
                </a:extLst>
              </a:tr>
              <a:tr h="281041">
                <a:tc>
                  <a:txBody>
                    <a:bodyPr/>
                    <a:lstStyle/>
                    <a:p>
                      <a:pPr algn="l" fontAlgn="b"/>
                      <a:r>
                        <a:rPr lang="tr-TR" sz="1100" b="0" i="0" u="none" strike="noStrike" dirty="0">
                          <a:solidFill>
                            <a:srgbClr val="000000"/>
                          </a:solidFill>
                          <a:effectLst/>
                          <a:latin typeface="+mj-lt"/>
                        </a:rPr>
                        <a:t>ORTOPEDİ VE TRAVMATOLOJİ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100" b="0" i="0" u="none" strike="noStrike" dirty="0">
                          <a:solidFill>
                            <a:srgbClr val="000000"/>
                          </a:solidFill>
                          <a:effectLst/>
                          <a:latin typeface="+mj-lt"/>
                        </a:rPr>
                        <a:t>Prof. Dr. Ahmet ASLAN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59291156"/>
                  </a:ext>
                </a:extLst>
              </a:tr>
              <a:tr h="403076">
                <a:tc>
                  <a:txBody>
                    <a:bodyPr/>
                    <a:lstStyle/>
                    <a:p>
                      <a:pPr algn="l" fontAlgn="b"/>
                      <a:r>
                        <a:rPr lang="tr-TR" sz="1100" b="0" i="0" u="none" strike="noStrike" dirty="0">
                          <a:solidFill>
                            <a:srgbClr val="000000"/>
                          </a:solidFill>
                          <a:effectLst/>
                          <a:latin typeface="+mj-lt"/>
                        </a:rPr>
                        <a:t>PLASTİK, REKONSTRÜKTİF VE ESTETİK CERRAHİ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100" b="0" i="0" u="none" strike="noStrike" dirty="0">
                          <a:solidFill>
                            <a:srgbClr val="000000"/>
                          </a:solidFill>
                          <a:effectLst/>
                          <a:latin typeface="+mj-lt"/>
                        </a:rPr>
                        <a:t>Doç. Dr. Serkan ŞENGÜL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61484727"/>
                  </a:ext>
                </a:extLst>
              </a:tr>
              <a:tr h="281041">
                <a:tc>
                  <a:txBody>
                    <a:bodyPr/>
                    <a:lstStyle/>
                    <a:p>
                      <a:pPr algn="l" fontAlgn="b"/>
                      <a:r>
                        <a:rPr lang="tr-TR" sz="1100" b="0" i="0" u="none" strike="noStrike" dirty="0">
                          <a:solidFill>
                            <a:srgbClr val="000000"/>
                          </a:solidFill>
                          <a:effectLst/>
                          <a:latin typeface="+mj-lt"/>
                        </a:rPr>
                        <a:t>TIBBİ PATOLOJİ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100" b="0" i="0" u="none" strike="noStrike" dirty="0">
                          <a:solidFill>
                            <a:srgbClr val="000000"/>
                          </a:solidFill>
                          <a:effectLst/>
                          <a:latin typeface="+mj-lt"/>
                        </a:rPr>
                        <a:t>Prof. Dr. Sevinç ŞAHİN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0417081"/>
                  </a:ext>
                </a:extLst>
              </a:tr>
              <a:tr h="281041">
                <a:tc>
                  <a:txBody>
                    <a:bodyPr/>
                    <a:lstStyle/>
                    <a:p>
                      <a:pPr algn="l" fontAlgn="b"/>
                      <a:r>
                        <a:rPr lang="tr-TR" sz="1100" b="0" i="0" u="none" strike="noStrike" dirty="0">
                          <a:solidFill>
                            <a:srgbClr val="000000"/>
                          </a:solidFill>
                          <a:effectLst/>
                          <a:latin typeface="+mj-lt"/>
                        </a:rPr>
                        <a:t>ÜROLOJİ AD BAŞKANI</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r>
                        <a:rPr lang="tr-TR" sz="1100" b="0" i="0" u="none" strike="noStrike" dirty="0">
                          <a:solidFill>
                            <a:srgbClr val="000000"/>
                          </a:solidFill>
                          <a:effectLst/>
                          <a:latin typeface="+mj-lt"/>
                        </a:rPr>
                        <a:t>Prof. Dr. Ali AKKOÇ</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52585375"/>
                  </a:ext>
                </a:extLst>
              </a:tr>
            </a:tbl>
          </a:graphicData>
        </a:graphic>
      </p:graphicFrame>
    </p:spTree>
    <p:extLst>
      <p:ext uri="{BB962C8B-B14F-4D97-AF65-F5344CB8AC3E}">
        <p14:creationId xmlns:p14="http://schemas.microsoft.com/office/powerpoint/2010/main" val="14971652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a:extLst>
            <a:ext uri="{FF2B5EF4-FFF2-40B4-BE49-F238E27FC236}">
              <a16:creationId xmlns:a16="http://schemas.microsoft.com/office/drawing/2014/main" id="{888B86EE-97DD-00DB-EB38-E952BAFB7E23}"/>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1CF8876-6A2F-FC30-9515-0B1B06FE20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125A7C2-2D4A-79C8-B051-3C0AD44E62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EC8B657C-9DE8-6977-1D9A-7D3708EC4CD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Başlık 1">
            <a:extLst>
              <a:ext uri="{FF2B5EF4-FFF2-40B4-BE49-F238E27FC236}">
                <a16:creationId xmlns:a16="http://schemas.microsoft.com/office/drawing/2014/main" id="{D40E94D9-FFC2-95AD-576A-72703ECF8DD5}"/>
              </a:ext>
            </a:extLst>
          </p:cNvPr>
          <p:cNvSpPr>
            <a:spLocks noGrp="1"/>
          </p:cNvSpPr>
          <p:nvPr>
            <p:ph type="title"/>
          </p:nvPr>
        </p:nvSpPr>
        <p:spPr>
          <a:xfrm>
            <a:off x="2186153" y="764373"/>
            <a:ext cx="9320048" cy="1293028"/>
          </a:xfrm>
        </p:spPr>
        <p:txBody>
          <a:bodyPr>
            <a:normAutofit/>
          </a:bodyPr>
          <a:lstStyle/>
          <a:p>
            <a:r>
              <a:rPr lang="tr-TR" b="1" dirty="0">
                <a:solidFill>
                  <a:schemeClr val="bg1"/>
                </a:solidFill>
              </a:rPr>
              <a:t>Yönetim kadromuz</a:t>
            </a:r>
          </a:p>
        </p:txBody>
      </p:sp>
      <p:sp>
        <p:nvSpPr>
          <p:cNvPr id="4" name="Slayt Numarası Yer Tutucusu 3">
            <a:extLst>
              <a:ext uri="{FF2B5EF4-FFF2-40B4-BE49-F238E27FC236}">
                <a16:creationId xmlns:a16="http://schemas.microsoft.com/office/drawing/2014/main" id="{43D98DED-19AE-D084-6E4E-E400CDD72C40}"/>
              </a:ext>
            </a:extLst>
          </p:cNvPr>
          <p:cNvSpPr>
            <a:spLocks noGrp="1"/>
          </p:cNvSpPr>
          <p:nvPr>
            <p:ph type="sldNum" sz="quarter" idx="12"/>
          </p:nvPr>
        </p:nvSpPr>
        <p:spPr>
          <a:xfrm>
            <a:off x="8763000" y="381000"/>
            <a:ext cx="2743200" cy="365125"/>
          </a:xfrm>
        </p:spPr>
        <p:txBody>
          <a:bodyPr>
            <a:normAutofit/>
          </a:bodyPr>
          <a:lstStyle/>
          <a:p>
            <a:pPr>
              <a:spcAft>
                <a:spcPts val="600"/>
              </a:spcAft>
            </a:pPr>
            <a:fld id="{F302176B-0E47-46AC-8F43-DAB4B8A37D06}" type="slidenum">
              <a:rPr lang="tr-TR">
                <a:solidFill>
                  <a:schemeClr val="bg1"/>
                </a:solidFill>
              </a:rPr>
              <a:pPr>
                <a:spcAft>
                  <a:spcPts val="600"/>
                </a:spcAft>
              </a:pPr>
              <a:t>7</a:t>
            </a:fld>
            <a:endParaRPr lang="tr-TR">
              <a:solidFill>
                <a:schemeClr val="bg1"/>
              </a:solidFill>
            </a:endParaRPr>
          </a:p>
        </p:txBody>
      </p:sp>
      <p:sp>
        <p:nvSpPr>
          <p:cNvPr id="3" name="İçerik Yer Tutucusu 2">
            <a:extLst>
              <a:ext uri="{FF2B5EF4-FFF2-40B4-BE49-F238E27FC236}">
                <a16:creationId xmlns:a16="http://schemas.microsoft.com/office/drawing/2014/main" id="{B09D28E4-C143-55E5-F813-68D65A091B87}"/>
              </a:ext>
            </a:extLst>
          </p:cNvPr>
          <p:cNvSpPr>
            <a:spLocks noGrp="1"/>
          </p:cNvSpPr>
          <p:nvPr>
            <p:ph idx="1"/>
          </p:nvPr>
        </p:nvSpPr>
        <p:spPr>
          <a:xfrm>
            <a:off x="0" y="2743200"/>
            <a:ext cx="11506200" cy="4000500"/>
          </a:xfrm>
        </p:spPr>
        <p:txBody>
          <a:bodyPr>
            <a:normAutofit/>
          </a:bodyPr>
          <a:lstStyle/>
          <a:p>
            <a:pPr marL="0" indent="0">
              <a:buNone/>
            </a:pPr>
            <a:r>
              <a:rPr lang="tr-TR" b="1" dirty="0"/>
              <a:t> </a:t>
            </a:r>
            <a:r>
              <a:rPr lang="tr-TR" sz="1400" b="1" dirty="0"/>
              <a:t>Fakülte Kurulu  Üyeleri                                                                                                     Fakülte Yönetim Kurulu Üyeleri</a:t>
            </a:r>
          </a:p>
          <a:p>
            <a:pPr marL="0" indent="0">
              <a:buNone/>
            </a:pPr>
            <a:endParaRPr lang="tr-TR" sz="1200" b="1" dirty="0"/>
          </a:p>
          <a:p>
            <a:pPr marL="0" indent="0">
              <a:buNone/>
            </a:pPr>
            <a:r>
              <a:rPr lang="tr-TR" sz="1200" b="1" i="0" dirty="0">
                <a:solidFill>
                  <a:srgbClr val="212529"/>
                </a:solidFill>
                <a:effectLst/>
                <a:latin typeface="+mj-lt"/>
                <a:cs typeface="Times New Roman" panose="02020603050405020304" pitchFamily="18" charset="0"/>
              </a:rPr>
              <a:t> Prof. Dr. Selime ÇELİK ERDEN Dekan                                                                                                     Prof. Dr. </a:t>
            </a:r>
            <a:r>
              <a:rPr lang="tr-TR" sz="1200" b="1" dirty="0">
                <a:solidFill>
                  <a:srgbClr val="212529"/>
                </a:solidFill>
                <a:cs typeface="Times New Roman" panose="02020603050405020304" pitchFamily="18" charset="0"/>
              </a:rPr>
              <a:t>Selime ÇELİK ERDEN </a:t>
            </a:r>
            <a:r>
              <a:rPr lang="tr-TR" sz="1200" b="1" i="0" dirty="0">
                <a:solidFill>
                  <a:srgbClr val="212529"/>
                </a:solidFill>
                <a:effectLst/>
                <a:latin typeface="+mj-lt"/>
                <a:cs typeface="Times New Roman" panose="02020603050405020304" pitchFamily="18" charset="0"/>
              </a:rPr>
              <a:t>Dekan </a:t>
            </a:r>
            <a:endParaRPr lang="tr-TR" sz="1200" b="0" i="0" dirty="0">
              <a:solidFill>
                <a:srgbClr val="212529"/>
              </a:solidFill>
              <a:effectLst/>
              <a:latin typeface="+mj-lt"/>
              <a:cs typeface="Times New Roman" panose="02020603050405020304" pitchFamily="18" charset="0"/>
            </a:endParaRPr>
          </a:p>
          <a:p>
            <a:pPr marL="0" indent="0">
              <a:buNone/>
            </a:pPr>
            <a:r>
              <a:rPr lang="tr-TR" sz="1200" b="1" i="0" dirty="0">
                <a:solidFill>
                  <a:srgbClr val="212529"/>
                </a:solidFill>
                <a:effectLst/>
                <a:latin typeface="+mj-lt"/>
                <a:cs typeface="Times New Roman" panose="02020603050405020304" pitchFamily="18" charset="0"/>
              </a:rPr>
              <a:t> Prof. Dr. Elçin KAL ÇAKMAKLIOĞULLARI– Temel Tıp Bil. Böl. Bşk.                                                        Prof. Dr. Haluk ERDOĞAN - Üye     </a:t>
            </a:r>
            <a:endParaRPr lang="tr-TR" sz="1200" b="0" i="0" dirty="0">
              <a:solidFill>
                <a:srgbClr val="212529"/>
              </a:solidFill>
              <a:effectLst/>
              <a:latin typeface="+mj-lt"/>
              <a:cs typeface="Times New Roman" panose="02020603050405020304" pitchFamily="18" charset="0"/>
            </a:endParaRPr>
          </a:p>
          <a:p>
            <a:pPr marL="0" indent="0">
              <a:buNone/>
            </a:pPr>
            <a:r>
              <a:rPr lang="tr-TR" sz="1200" b="1" i="0" dirty="0">
                <a:solidFill>
                  <a:srgbClr val="212529"/>
                </a:solidFill>
                <a:effectLst/>
                <a:latin typeface="+mj-lt"/>
                <a:cs typeface="Times New Roman" panose="02020603050405020304" pitchFamily="18" charset="0"/>
              </a:rPr>
              <a:t> Prof. Dr. Şakir Özgür KEŞKEK – Dahili Tıp Bil. Bşk.                                                                                  Prof. Dr. Özkan YETKİN - Üye</a:t>
            </a:r>
            <a:endParaRPr lang="tr-TR" sz="1200" b="0" i="0" dirty="0">
              <a:solidFill>
                <a:srgbClr val="212529"/>
              </a:solidFill>
              <a:effectLst/>
              <a:latin typeface="+mj-lt"/>
              <a:cs typeface="Times New Roman" panose="02020603050405020304" pitchFamily="18" charset="0"/>
            </a:endParaRPr>
          </a:p>
          <a:p>
            <a:pPr marL="0" indent="0">
              <a:buNone/>
            </a:pPr>
            <a:r>
              <a:rPr lang="tr-TR" sz="1200" b="1" i="0" dirty="0">
                <a:solidFill>
                  <a:srgbClr val="212529"/>
                </a:solidFill>
                <a:effectLst/>
                <a:latin typeface="+mj-lt"/>
                <a:cs typeface="Times New Roman" panose="02020603050405020304" pitchFamily="18" charset="0"/>
              </a:rPr>
              <a:t> Prof. Dr. </a:t>
            </a:r>
            <a:r>
              <a:rPr lang="tr-TR" sz="1200" b="1" dirty="0">
                <a:solidFill>
                  <a:srgbClr val="212529"/>
                </a:solidFill>
                <a:latin typeface="+mj-lt"/>
                <a:cs typeface="Times New Roman" panose="02020603050405020304" pitchFamily="18" charset="0"/>
              </a:rPr>
              <a:t>Sevinç ŞAHİN</a:t>
            </a:r>
            <a:r>
              <a:rPr lang="tr-TR" sz="1200" b="1" i="0" dirty="0">
                <a:solidFill>
                  <a:srgbClr val="212529"/>
                </a:solidFill>
                <a:effectLst/>
                <a:latin typeface="+mj-lt"/>
                <a:cs typeface="Times New Roman" panose="02020603050405020304" pitchFamily="18" charset="0"/>
              </a:rPr>
              <a:t>– Cerrahi Tıp Bil. Böl. Bşk.                                                                                   Prof. Dr. Aşkın ERDOĞAN - Üye</a:t>
            </a:r>
            <a:endParaRPr lang="tr-TR" sz="1200" b="0" i="0" dirty="0">
              <a:solidFill>
                <a:srgbClr val="212529"/>
              </a:solidFill>
              <a:effectLst/>
              <a:latin typeface="+mj-lt"/>
              <a:cs typeface="Times New Roman" panose="02020603050405020304" pitchFamily="18" charset="0"/>
            </a:endParaRPr>
          </a:p>
          <a:p>
            <a:pPr marL="0" indent="0">
              <a:buNone/>
            </a:pPr>
            <a:r>
              <a:rPr lang="tr-TR" sz="1200" b="1" i="0" dirty="0">
                <a:solidFill>
                  <a:srgbClr val="212529"/>
                </a:solidFill>
                <a:effectLst/>
                <a:latin typeface="+mj-lt"/>
                <a:cs typeface="Times New Roman" panose="02020603050405020304" pitchFamily="18" charset="0"/>
              </a:rPr>
              <a:t> Prof. Dr. Haluk ERDOĞAN - Üye                                                                                                             Doç. Dr. </a:t>
            </a:r>
            <a:r>
              <a:rPr lang="tr-TR" sz="1200" b="1" dirty="0">
                <a:solidFill>
                  <a:srgbClr val="212529"/>
                </a:solidFill>
                <a:cs typeface="Times New Roman" panose="02020603050405020304" pitchFamily="18" charset="0"/>
              </a:rPr>
              <a:t>Şeyda ÇANKAYA-Üye </a:t>
            </a:r>
            <a:endParaRPr lang="tr-TR" sz="1200" b="0" i="0" dirty="0">
              <a:solidFill>
                <a:srgbClr val="212529"/>
              </a:solidFill>
              <a:effectLst/>
              <a:latin typeface="+mj-lt"/>
              <a:cs typeface="Times New Roman" panose="02020603050405020304" pitchFamily="18" charset="0"/>
            </a:endParaRPr>
          </a:p>
          <a:p>
            <a:pPr marL="0" indent="0">
              <a:buNone/>
            </a:pPr>
            <a:r>
              <a:rPr lang="tr-TR" sz="1200" b="1" i="0" dirty="0">
                <a:solidFill>
                  <a:srgbClr val="212529"/>
                </a:solidFill>
                <a:effectLst/>
                <a:latin typeface="+mj-lt"/>
                <a:cs typeface="Times New Roman" panose="02020603050405020304" pitchFamily="18" charset="0"/>
              </a:rPr>
              <a:t> Prof. Dr. Özkan YETKİN - Üye                                                                                                                  Doç. Dr. Seda ARSLAN-Üye        </a:t>
            </a:r>
            <a:endParaRPr lang="tr-TR" sz="1200" b="0" i="0" dirty="0">
              <a:solidFill>
                <a:srgbClr val="212529"/>
              </a:solidFill>
              <a:effectLst/>
              <a:latin typeface="+mj-lt"/>
              <a:cs typeface="Times New Roman" panose="02020603050405020304" pitchFamily="18" charset="0"/>
            </a:endParaRPr>
          </a:p>
          <a:p>
            <a:pPr marL="0" indent="0">
              <a:buNone/>
            </a:pPr>
            <a:r>
              <a:rPr lang="tr-TR" sz="1200" b="1" i="0" dirty="0">
                <a:solidFill>
                  <a:srgbClr val="212529"/>
                </a:solidFill>
                <a:effectLst/>
                <a:latin typeface="+mj-lt"/>
                <a:cs typeface="Times New Roman" panose="02020603050405020304" pitchFamily="18" charset="0"/>
              </a:rPr>
              <a:t> Prof. Dr. Aşkın ERDOĞAN - Üye                                                                                                              Dr. Öğr. Üyesi Dilara NEMUTLU SAMUR-Üye</a:t>
            </a:r>
          </a:p>
          <a:p>
            <a:pPr marL="0" indent="0">
              <a:buNone/>
            </a:pPr>
            <a:r>
              <a:rPr lang="tr-TR" sz="1200" b="1" i="0" dirty="0">
                <a:solidFill>
                  <a:srgbClr val="212529"/>
                </a:solidFill>
                <a:effectLst/>
                <a:latin typeface="+mj-lt"/>
                <a:cs typeface="Times New Roman" panose="02020603050405020304" pitchFamily="18" charset="0"/>
              </a:rPr>
              <a:t> Doç. Dr. Şeyda ÇANKAYA-Üye                                                                                                             Alper ÖZYÜREK Fakülte Sekreteri -  Raportör                                                                 </a:t>
            </a:r>
          </a:p>
          <a:p>
            <a:pPr marL="0" indent="0">
              <a:buNone/>
            </a:pPr>
            <a:r>
              <a:rPr lang="tr-TR" sz="1200" b="1" dirty="0">
                <a:solidFill>
                  <a:srgbClr val="212529"/>
                </a:solidFill>
                <a:latin typeface="+mj-lt"/>
                <a:cs typeface="Times New Roman" panose="02020603050405020304" pitchFamily="18" charset="0"/>
              </a:rPr>
              <a:t> </a:t>
            </a:r>
            <a:r>
              <a:rPr lang="tr-TR" sz="1200" b="1" i="0" dirty="0">
                <a:solidFill>
                  <a:srgbClr val="212529"/>
                </a:solidFill>
                <a:effectLst/>
                <a:latin typeface="+mj-lt"/>
                <a:cs typeface="Times New Roman" panose="02020603050405020304" pitchFamily="18" charset="0"/>
              </a:rPr>
              <a:t>Doç. Dr. Seda ARSLAN-Üye        </a:t>
            </a:r>
          </a:p>
          <a:p>
            <a:pPr marL="0" indent="0">
              <a:buNone/>
            </a:pPr>
            <a:r>
              <a:rPr lang="tr-TR" sz="1200" b="1" i="0" dirty="0">
                <a:solidFill>
                  <a:srgbClr val="212529"/>
                </a:solidFill>
                <a:effectLst/>
                <a:latin typeface="+mj-lt"/>
                <a:cs typeface="Times New Roman" panose="02020603050405020304" pitchFamily="18" charset="0"/>
              </a:rPr>
              <a:t> D</a:t>
            </a:r>
            <a:r>
              <a:rPr lang="tr-TR" sz="1200" b="1" dirty="0">
                <a:solidFill>
                  <a:srgbClr val="212529"/>
                </a:solidFill>
                <a:latin typeface="+mj-lt"/>
                <a:cs typeface="Times New Roman" panose="02020603050405020304" pitchFamily="18" charset="0"/>
              </a:rPr>
              <a:t>oç. Dr. </a:t>
            </a:r>
            <a:r>
              <a:rPr lang="tr-TR" sz="1200" b="1" i="0" dirty="0">
                <a:solidFill>
                  <a:srgbClr val="212529"/>
                </a:solidFill>
                <a:effectLst/>
                <a:latin typeface="+mj-lt"/>
                <a:cs typeface="Times New Roman" panose="02020603050405020304" pitchFamily="18" charset="0"/>
              </a:rPr>
              <a:t>Dilara NEMUTLU SAMUR-Üye</a:t>
            </a:r>
          </a:p>
          <a:p>
            <a:pPr marL="0" indent="0">
              <a:buNone/>
            </a:pPr>
            <a:r>
              <a:rPr lang="tr-TR" sz="1200" b="1" i="0" dirty="0">
                <a:solidFill>
                  <a:srgbClr val="212529"/>
                </a:solidFill>
                <a:effectLst/>
                <a:latin typeface="+mj-lt"/>
                <a:cs typeface="Times New Roman" panose="02020603050405020304" pitchFamily="18" charset="0"/>
              </a:rPr>
              <a:t> Alper ÖZYÜREK Fakülte Sekreteri -  Raportör</a:t>
            </a:r>
            <a:endParaRPr lang="tr-TR" sz="1200" b="0" i="0" dirty="0">
              <a:solidFill>
                <a:srgbClr val="212529"/>
              </a:solidFill>
              <a:effectLst/>
              <a:latin typeface="+mj-lt"/>
              <a:cs typeface="Times New Roman" panose="02020603050405020304" pitchFamily="18" charset="0"/>
            </a:endParaRPr>
          </a:p>
        </p:txBody>
      </p:sp>
    </p:spTree>
    <p:extLst>
      <p:ext uri="{BB962C8B-B14F-4D97-AF65-F5344CB8AC3E}">
        <p14:creationId xmlns:p14="http://schemas.microsoft.com/office/powerpoint/2010/main" val="11408214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C4CDBEA-1107-1456-78C3-194EAA3F8CA3}"/>
              </a:ext>
            </a:extLst>
          </p:cNvPr>
          <p:cNvSpPr>
            <a:spLocks noGrp="1"/>
          </p:cNvSpPr>
          <p:nvPr>
            <p:ph type="title"/>
          </p:nvPr>
        </p:nvSpPr>
        <p:spPr>
          <a:xfrm>
            <a:off x="4848860" y="1000124"/>
            <a:ext cx="6832600" cy="876301"/>
          </a:xfrm>
        </p:spPr>
        <p:txBody>
          <a:bodyPr>
            <a:normAutofit fontScale="90000"/>
          </a:bodyPr>
          <a:lstStyle/>
          <a:p>
            <a:r>
              <a:rPr lang="tr-TR" b="1" dirty="0"/>
              <a:t>ÇALIŞMA KÜLTÜRÜ VE BEKLENTİLER</a:t>
            </a:r>
          </a:p>
        </p:txBody>
      </p:sp>
      <p:sp>
        <p:nvSpPr>
          <p:cNvPr id="4" name="Slayt Numarası Yer Tutucusu 3">
            <a:extLst>
              <a:ext uri="{FF2B5EF4-FFF2-40B4-BE49-F238E27FC236}">
                <a16:creationId xmlns:a16="http://schemas.microsoft.com/office/drawing/2014/main" id="{492DBFF5-71C8-26C6-43E4-789B51048D32}"/>
              </a:ext>
            </a:extLst>
          </p:cNvPr>
          <p:cNvSpPr>
            <a:spLocks noGrp="1"/>
          </p:cNvSpPr>
          <p:nvPr>
            <p:ph type="sldNum" sz="quarter" idx="12"/>
          </p:nvPr>
        </p:nvSpPr>
        <p:spPr>
          <a:xfrm>
            <a:off x="8763000" y="381000"/>
            <a:ext cx="2743200" cy="365125"/>
          </a:xfrm>
        </p:spPr>
        <p:txBody>
          <a:bodyPr>
            <a:normAutofit/>
          </a:bodyPr>
          <a:lstStyle/>
          <a:p>
            <a:pPr>
              <a:spcAft>
                <a:spcPts val="600"/>
              </a:spcAft>
            </a:pPr>
            <a:fld id="{F302176B-0E47-46AC-8F43-DAB4B8A37D06}" type="slidenum">
              <a:rPr lang="tr-TR" smtClean="0"/>
              <a:pPr>
                <a:spcAft>
                  <a:spcPts val="600"/>
                </a:spcAft>
              </a:pPr>
              <a:t>8</a:t>
            </a:fld>
            <a:endParaRPr lang="tr-TR"/>
          </a:p>
        </p:txBody>
      </p:sp>
      <p:sp>
        <p:nvSpPr>
          <p:cNvPr id="3" name="İçerik Yer Tutucusu 2">
            <a:extLst>
              <a:ext uri="{FF2B5EF4-FFF2-40B4-BE49-F238E27FC236}">
                <a16:creationId xmlns:a16="http://schemas.microsoft.com/office/drawing/2014/main" id="{036C28F3-5EE4-5C1E-A963-70AED1A26FBC}"/>
              </a:ext>
            </a:extLst>
          </p:cNvPr>
          <p:cNvSpPr>
            <a:spLocks noGrp="1"/>
          </p:cNvSpPr>
          <p:nvPr>
            <p:ph idx="1"/>
          </p:nvPr>
        </p:nvSpPr>
        <p:spPr>
          <a:xfrm>
            <a:off x="0" y="2194561"/>
            <a:ext cx="7452360" cy="4253864"/>
          </a:xfrm>
        </p:spPr>
        <p:txBody>
          <a:bodyPr>
            <a:normAutofit/>
          </a:bodyPr>
          <a:lstStyle/>
          <a:p>
            <a:pPr algn="just"/>
            <a:r>
              <a:rPr lang="tr-TR" sz="1400" b="0" i="0" dirty="0">
                <a:solidFill>
                  <a:srgbClr val="222222"/>
                </a:solidFill>
                <a:effectLst/>
                <a:latin typeface="+mj-lt"/>
                <a:cs typeface="Times New Roman" panose="02020603050405020304" pitchFamily="18" charset="0"/>
              </a:rPr>
              <a:t> </a:t>
            </a:r>
            <a:r>
              <a:rPr lang="tr-TR" sz="1400" b="1" i="0" dirty="0">
                <a:solidFill>
                  <a:srgbClr val="222222"/>
                </a:solidFill>
                <a:effectLst/>
                <a:latin typeface="+mj-lt"/>
                <a:cs typeface="Times New Roman" panose="02020603050405020304" pitchFamily="18" charset="0"/>
              </a:rPr>
              <a:t>Akademik Dürüstlük ve Etik</a:t>
            </a:r>
            <a:r>
              <a:rPr lang="tr-TR" sz="1400" b="0" i="0" dirty="0">
                <a:solidFill>
                  <a:srgbClr val="222222"/>
                </a:solidFill>
                <a:effectLst/>
                <a:latin typeface="+mj-lt"/>
                <a:cs typeface="Times New Roman" panose="02020603050405020304" pitchFamily="18" charset="0"/>
              </a:rPr>
              <a:t>: Tüm akademik faaliyetlerde (eğitim, araştırma, yayın vb.) etik kurallara ve akademik dürüstlük ilkesine uygun davranmak.</a:t>
            </a:r>
          </a:p>
          <a:p>
            <a:pPr algn="just"/>
            <a:r>
              <a:rPr lang="tr-TR" sz="1400" b="1" i="0" dirty="0">
                <a:solidFill>
                  <a:srgbClr val="222222"/>
                </a:solidFill>
                <a:effectLst/>
                <a:latin typeface="+mj-lt"/>
                <a:cs typeface="Times New Roman" panose="02020603050405020304" pitchFamily="18" charset="0"/>
              </a:rPr>
              <a:t>İşbirliği ve Takım Çalışması</a:t>
            </a:r>
            <a:r>
              <a:rPr lang="tr-TR" sz="1400" b="0" i="0" dirty="0">
                <a:solidFill>
                  <a:srgbClr val="222222"/>
                </a:solidFill>
                <a:effectLst/>
                <a:latin typeface="+mj-lt"/>
                <a:cs typeface="Times New Roman" panose="02020603050405020304" pitchFamily="18" charset="0"/>
              </a:rPr>
              <a:t>: Akademik ve idari personelle iş birliği içinde, dayanışma ve saygı çerçevesinde çalışmak.</a:t>
            </a:r>
          </a:p>
          <a:p>
            <a:pPr algn="just"/>
            <a:r>
              <a:rPr lang="tr-TR" sz="1400" b="1" i="0" dirty="0">
                <a:solidFill>
                  <a:srgbClr val="222222"/>
                </a:solidFill>
                <a:effectLst/>
                <a:latin typeface="+mj-lt"/>
                <a:cs typeface="Times New Roman" panose="02020603050405020304" pitchFamily="18" charset="0"/>
              </a:rPr>
              <a:t>Zamanında ve Kaliteli Görev Teslimi</a:t>
            </a:r>
            <a:r>
              <a:rPr lang="tr-TR" sz="1400" b="0" i="0" dirty="0">
                <a:solidFill>
                  <a:srgbClr val="222222"/>
                </a:solidFill>
                <a:effectLst/>
                <a:latin typeface="+mj-lt"/>
                <a:cs typeface="Times New Roman" panose="02020603050405020304" pitchFamily="18" charset="0"/>
              </a:rPr>
              <a:t>: Eğitim, araştırma ve idari görevleri zamanında, titizlikle ve kalite odaklı yerine getirmek.</a:t>
            </a:r>
          </a:p>
          <a:p>
            <a:pPr algn="just"/>
            <a:r>
              <a:rPr lang="tr-TR" sz="1400" b="1" i="0" dirty="0">
                <a:solidFill>
                  <a:srgbClr val="222222"/>
                </a:solidFill>
                <a:effectLst/>
                <a:latin typeface="+mj-lt"/>
                <a:cs typeface="Times New Roman" panose="02020603050405020304" pitchFamily="18" charset="0"/>
              </a:rPr>
              <a:t>İletişim ve Saygı</a:t>
            </a:r>
            <a:r>
              <a:rPr lang="tr-TR" sz="1400" b="0" i="0" dirty="0">
                <a:solidFill>
                  <a:srgbClr val="222222"/>
                </a:solidFill>
                <a:effectLst/>
                <a:latin typeface="+mj-lt"/>
                <a:cs typeface="Times New Roman" panose="02020603050405020304" pitchFamily="18" charset="0"/>
              </a:rPr>
              <a:t>: Öğrenciler, meslektaşlar ve diğer çalışanlarla açık, saygılı ve yapıcı iletişim kurmak.</a:t>
            </a:r>
          </a:p>
          <a:p>
            <a:pPr algn="just"/>
            <a:r>
              <a:rPr lang="tr-TR" sz="1400" b="1" i="0" dirty="0">
                <a:solidFill>
                  <a:srgbClr val="222222"/>
                </a:solidFill>
                <a:effectLst/>
                <a:latin typeface="+mj-lt"/>
                <a:cs typeface="Times New Roman" panose="02020603050405020304" pitchFamily="18" charset="0"/>
              </a:rPr>
              <a:t>Sürekli Gelişim</a:t>
            </a:r>
            <a:r>
              <a:rPr lang="tr-TR" sz="1400" b="0" i="0" dirty="0">
                <a:solidFill>
                  <a:srgbClr val="222222"/>
                </a:solidFill>
                <a:effectLst/>
                <a:latin typeface="+mj-lt"/>
                <a:cs typeface="Times New Roman" panose="02020603050405020304" pitchFamily="18" charset="0"/>
              </a:rPr>
              <a:t>: Alanındaki gelişmeleri takip etmek, bilimsel faaliyetlere ve hizmet içi eğitimlere katılım sağlamak.</a:t>
            </a:r>
          </a:p>
          <a:p>
            <a:pPr algn="just"/>
            <a:r>
              <a:rPr lang="tr-TR" sz="1400" b="1" i="0" dirty="0">
                <a:solidFill>
                  <a:srgbClr val="222222"/>
                </a:solidFill>
                <a:effectLst/>
                <a:latin typeface="+mj-lt"/>
                <a:cs typeface="Times New Roman" panose="02020603050405020304" pitchFamily="18" charset="0"/>
              </a:rPr>
              <a:t>Kurumsal Aidiyet</a:t>
            </a:r>
            <a:r>
              <a:rPr lang="tr-TR" sz="1400" b="0" i="0" dirty="0">
                <a:solidFill>
                  <a:srgbClr val="222222"/>
                </a:solidFill>
                <a:effectLst/>
                <a:latin typeface="+mj-lt"/>
                <a:cs typeface="Times New Roman" panose="02020603050405020304" pitchFamily="18" charset="0"/>
              </a:rPr>
              <a:t>: Kurum kültürüne bağlılık göstermek, kurumsal değerlere katkıda bulunmak ve üniversiteyi en iyi şekilde temsil etmek.</a:t>
            </a:r>
          </a:p>
        </p:txBody>
      </p:sp>
      <p:pic>
        <p:nvPicPr>
          <p:cNvPr id="8" name="Graphic 7" descr="Grup">
            <a:extLst>
              <a:ext uri="{FF2B5EF4-FFF2-40B4-BE49-F238E27FC236}">
                <a16:creationId xmlns:a16="http://schemas.microsoft.com/office/drawing/2014/main" id="{5D73B0CB-6B07-8AD1-FD03-44617DDA038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861238" y="1659923"/>
            <a:ext cx="3644962" cy="3644962"/>
          </a:xfrm>
          <a:prstGeom prst="rect">
            <a:avLst/>
          </a:prstGeom>
        </p:spPr>
      </p:pic>
    </p:spTree>
    <p:extLst>
      <p:ext uri="{BB962C8B-B14F-4D97-AF65-F5344CB8AC3E}">
        <p14:creationId xmlns:p14="http://schemas.microsoft.com/office/powerpoint/2010/main" val="4165329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1B1B45B8-B321-7ACF-E75B-F1E46FCD8748}"/>
              </a:ext>
            </a:extLst>
          </p:cNvPr>
          <p:cNvSpPr>
            <a:spLocks noGrp="1"/>
          </p:cNvSpPr>
          <p:nvPr>
            <p:ph type="title"/>
          </p:nvPr>
        </p:nvSpPr>
        <p:spPr/>
        <p:txBody>
          <a:bodyPr/>
          <a:lstStyle/>
          <a:p>
            <a:r>
              <a:rPr lang="tr-TR" b="1" dirty="0"/>
              <a:t>Akademik çalışmalar ve araştırma</a:t>
            </a:r>
          </a:p>
        </p:txBody>
      </p:sp>
      <p:sp>
        <p:nvSpPr>
          <p:cNvPr id="3" name="İçerik Yer Tutucusu 2">
            <a:extLst>
              <a:ext uri="{FF2B5EF4-FFF2-40B4-BE49-F238E27FC236}">
                <a16:creationId xmlns:a16="http://schemas.microsoft.com/office/drawing/2014/main" id="{4EED2EA9-D61E-196E-B473-0181DEB12D85}"/>
              </a:ext>
            </a:extLst>
          </p:cNvPr>
          <p:cNvSpPr>
            <a:spLocks noGrp="1"/>
          </p:cNvSpPr>
          <p:nvPr>
            <p:ph idx="1"/>
          </p:nvPr>
        </p:nvSpPr>
        <p:spPr>
          <a:xfrm>
            <a:off x="0" y="2194560"/>
            <a:ext cx="11506200" cy="4063365"/>
          </a:xfrm>
        </p:spPr>
        <p:txBody>
          <a:bodyPr>
            <a:normAutofit fontScale="62500" lnSpcReduction="20000"/>
          </a:bodyPr>
          <a:lstStyle/>
          <a:p>
            <a:pPr algn="just">
              <a:lnSpc>
                <a:spcPct val="120000"/>
              </a:lnSpc>
              <a:buNone/>
            </a:pPr>
            <a:r>
              <a:rPr lang="tr-TR" b="0" i="0" dirty="0">
                <a:solidFill>
                  <a:srgbClr val="222222"/>
                </a:solidFill>
                <a:effectLst/>
                <a:latin typeface="Arial" panose="020B0604020202020204" pitchFamily="34" charset="0"/>
              </a:rPr>
              <a:t>     </a:t>
            </a:r>
            <a:r>
              <a:rPr lang="tr-TR" b="0" i="0" dirty="0">
                <a:solidFill>
                  <a:srgbClr val="222222"/>
                </a:solidFill>
                <a:effectLst/>
                <a:latin typeface="+mj-lt"/>
              </a:rPr>
              <a:t>Tıp Fakültemizde akademik çalışmalar ve araştırma faaliyetleri, etik ilkeler ve bilimsel mükemmeliyet anlayışı çerçevesinde yürütülmektedir. Aşağıda bu kapsamdaki temel politikalar yer almaktadır.</a:t>
            </a:r>
          </a:p>
          <a:p>
            <a:pPr algn="just">
              <a:lnSpc>
                <a:spcPct val="120000"/>
              </a:lnSpc>
              <a:buNone/>
            </a:pPr>
            <a:r>
              <a:rPr lang="tr-TR" b="1" i="0" dirty="0">
                <a:solidFill>
                  <a:srgbClr val="222222"/>
                </a:solidFill>
                <a:effectLst/>
                <a:latin typeface="+mj-lt"/>
              </a:rPr>
              <a:t>     Ders Verme Standartları ve Öğretim Politikaları:</a:t>
            </a:r>
          </a:p>
          <a:p>
            <a:pPr algn="just">
              <a:lnSpc>
                <a:spcPct val="120000"/>
              </a:lnSpc>
            </a:pPr>
            <a:r>
              <a:rPr lang="tr-TR" b="0" i="0" dirty="0">
                <a:solidFill>
                  <a:srgbClr val="222222"/>
                </a:solidFill>
                <a:effectLst/>
                <a:latin typeface="+mj-lt"/>
              </a:rPr>
              <a:t>Eğitim programımız, ulusal çekirdek müfredata ve uluslararası standartlara uygun olarak yapılandırılmıştır. Preklinik ve klinik eğitim süreçlerinde öğrenci merkezli, entegre ve kanıta dayalı öğrenme yöntemleri esas alınır. Teorik ve pratik derslerde, güncel tıbbi bilgi ve teknolojiler kullanılmakta; öğrencilerin klinik becerilerinin geliştirilmesi önceliklendirilir.</a:t>
            </a:r>
          </a:p>
          <a:p>
            <a:pPr algn="just">
              <a:lnSpc>
                <a:spcPct val="120000"/>
              </a:lnSpc>
              <a:buNone/>
            </a:pPr>
            <a:r>
              <a:rPr lang="tr-TR" b="1" i="0" dirty="0">
                <a:solidFill>
                  <a:srgbClr val="222222"/>
                </a:solidFill>
                <a:effectLst/>
                <a:latin typeface="+mj-lt"/>
              </a:rPr>
              <a:t>     Araştırma Projeleri ve Destek Mekanizmaları:</a:t>
            </a:r>
          </a:p>
          <a:p>
            <a:pPr algn="just">
              <a:lnSpc>
                <a:spcPct val="120000"/>
              </a:lnSpc>
            </a:pPr>
            <a:r>
              <a:rPr lang="tr-TR" b="0" i="0" dirty="0">
                <a:solidFill>
                  <a:srgbClr val="222222"/>
                </a:solidFill>
                <a:effectLst/>
                <a:latin typeface="+mj-lt"/>
              </a:rPr>
              <a:t>Akademik personelimiz, temel tıp bilimleri, klinik araştırmalar ve halk sağlığı alanlarında bilimsel projeler yürütmektedir. Fakültemiz, etik kurul, araştırma geliştirme birimi ve proje destek ofisi ile akademisyenlere bilimsel çalışmalarında rehberlik eder. Öğrencilerin de araştırma süreçlerine dahil edilmesi teşvik edilmekte, TUBİTAK ve BAP gibi kaynaklara yönlendirme yapılmaktadır.</a:t>
            </a:r>
          </a:p>
          <a:p>
            <a:pPr algn="just">
              <a:lnSpc>
                <a:spcPct val="120000"/>
              </a:lnSpc>
              <a:buNone/>
            </a:pPr>
            <a:r>
              <a:rPr lang="tr-TR" b="1" i="0" dirty="0">
                <a:solidFill>
                  <a:srgbClr val="222222"/>
                </a:solidFill>
                <a:effectLst/>
                <a:latin typeface="+mj-lt"/>
              </a:rPr>
              <a:t>     Akademik Etik ve Dürüstlük:</a:t>
            </a:r>
          </a:p>
          <a:p>
            <a:pPr algn="just">
              <a:lnSpc>
                <a:spcPct val="120000"/>
              </a:lnSpc>
            </a:pPr>
            <a:r>
              <a:rPr lang="tr-TR" b="0" i="0" dirty="0">
                <a:solidFill>
                  <a:srgbClr val="222222"/>
                </a:solidFill>
                <a:effectLst/>
                <a:latin typeface="+mj-lt"/>
              </a:rPr>
              <a:t>Tüm akademik faaliyetlerde etik kurallara ve bilimsel dürüstlük ilkelerine tam uyum beklenir. Hasta haklarına saygı, veri güvenliği ve intihalden kaçınma gibi konularda hassasiyet gösterilir. Öğretim üyeleri, öğrencilere bu etik değerleri aşılamakla da sorumludur.</a:t>
            </a:r>
          </a:p>
          <a:p>
            <a:endParaRPr lang="tr-TR" dirty="0">
              <a:solidFill>
                <a:srgbClr val="FF0000"/>
              </a:solidFill>
            </a:endParaRPr>
          </a:p>
        </p:txBody>
      </p:sp>
      <p:sp>
        <p:nvSpPr>
          <p:cNvPr id="4" name="Slayt Numarası Yer Tutucusu 3">
            <a:extLst>
              <a:ext uri="{FF2B5EF4-FFF2-40B4-BE49-F238E27FC236}">
                <a16:creationId xmlns:a16="http://schemas.microsoft.com/office/drawing/2014/main" id="{340F65E9-2EAD-0BB7-FE33-93D0299FC835}"/>
              </a:ext>
            </a:extLst>
          </p:cNvPr>
          <p:cNvSpPr>
            <a:spLocks noGrp="1"/>
          </p:cNvSpPr>
          <p:nvPr>
            <p:ph type="sldNum" sz="quarter" idx="12"/>
          </p:nvPr>
        </p:nvSpPr>
        <p:spPr/>
        <p:txBody>
          <a:bodyPr/>
          <a:lstStyle/>
          <a:p>
            <a:fld id="{F302176B-0E47-46AC-8F43-DAB4B8A37D06}" type="slidenum">
              <a:rPr lang="tr-TR" smtClean="0"/>
              <a:pPr/>
              <a:t>9</a:t>
            </a:fld>
            <a:endParaRPr lang="tr-TR"/>
          </a:p>
        </p:txBody>
      </p:sp>
    </p:spTree>
    <p:extLst>
      <p:ext uri="{BB962C8B-B14F-4D97-AF65-F5344CB8AC3E}">
        <p14:creationId xmlns:p14="http://schemas.microsoft.com/office/powerpoint/2010/main" val="24569482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FECDA1F-977F-40AF-840D-D05BB091DD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B9FECD2-89B7-4AC3-8D54-9733D60AF2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F54C189-4A4C-4899-9585-5281DA208D0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Başlık 1">
            <a:extLst>
              <a:ext uri="{FF2B5EF4-FFF2-40B4-BE49-F238E27FC236}">
                <a16:creationId xmlns:a16="http://schemas.microsoft.com/office/drawing/2014/main" id="{9D915820-3FD8-0245-672E-F4AEF92C41C0}"/>
              </a:ext>
            </a:extLst>
          </p:cNvPr>
          <p:cNvSpPr>
            <a:spLocks noGrp="1"/>
          </p:cNvSpPr>
          <p:nvPr>
            <p:ph type="title"/>
          </p:nvPr>
        </p:nvSpPr>
        <p:spPr>
          <a:xfrm>
            <a:off x="2186153" y="764373"/>
            <a:ext cx="9320048" cy="1293028"/>
          </a:xfrm>
        </p:spPr>
        <p:txBody>
          <a:bodyPr>
            <a:normAutofit/>
          </a:bodyPr>
          <a:lstStyle/>
          <a:p>
            <a:r>
              <a:rPr lang="tr-TR" b="1" dirty="0">
                <a:solidFill>
                  <a:schemeClr val="bg1"/>
                </a:solidFill>
              </a:rPr>
              <a:t>İdari ve destek hizmetleri</a:t>
            </a:r>
          </a:p>
        </p:txBody>
      </p:sp>
      <p:sp>
        <p:nvSpPr>
          <p:cNvPr id="4" name="Slayt Numarası Yer Tutucusu 3">
            <a:extLst>
              <a:ext uri="{FF2B5EF4-FFF2-40B4-BE49-F238E27FC236}">
                <a16:creationId xmlns:a16="http://schemas.microsoft.com/office/drawing/2014/main" id="{6A7502A1-DEFD-7F5E-E289-0D7558467AE2}"/>
              </a:ext>
            </a:extLst>
          </p:cNvPr>
          <p:cNvSpPr>
            <a:spLocks noGrp="1"/>
          </p:cNvSpPr>
          <p:nvPr>
            <p:ph type="sldNum" sz="quarter" idx="12"/>
          </p:nvPr>
        </p:nvSpPr>
        <p:spPr>
          <a:xfrm>
            <a:off x="8763000" y="381000"/>
            <a:ext cx="2743200" cy="365125"/>
          </a:xfrm>
        </p:spPr>
        <p:txBody>
          <a:bodyPr>
            <a:normAutofit/>
          </a:bodyPr>
          <a:lstStyle/>
          <a:p>
            <a:pPr>
              <a:spcAft>
                <a:spcPts val="600"/>
              </a:spcAft>
            </a:pPr>
            <a:fld id="{F302176B-0E47-46AC-8F43-DAB4B8A37D06}" type="slidenum">
              <a:rPr lang="tr-TR">
                <a:solidFill>
                  <a:schemeClr val="bg1"/>
                </a:solidFill>
              </a:rPr>
              <a:pPr>
                <a:spcAft>
                  <a:spcPts val="600"/>
                </a:spcAft>
              </a:pPr>
              <a:t>10</a:t>
            </a:fld>
            <a:endParaRPr lang="tr-TR">
              <a:solidFill>
                <a:schemeClr val="bg1"/>
              </a:solidFill>
            </a:endParaRPr>
          </a:p>
        </p:txBody>
      </p:sp>
      <p:sp>
        <p:nvSpPr>
          <p:cNvPr id="3" name="İçerik Yer Tutucusu 2">
            <a:extLst>
              <a:ext uri="{FF2B5EF4-FFF2-40B4-BE49-F238E27FC236}">
                <a16:creationId xmlns:a16="http://schemas.microsoft.com/office/drawing/2014/main" id="{59EB87DC-3FBE-94A0-253B-CAD333B9054B}"/>
              </a:ext>
            </a:extLst>
          </p:cNvPr>
          <p:cNvSpPr>
            <a:spLocks noGrp="1"/>
          </p:cNvSpPr>
          <p:nvPr>
            <p:ph idx="1"/>
          </p:nvPr>
        </p:nvSpPr>
        <p:spPr>
          <a:xfrm>
            <a:off x="1" y="2286001"/>
            <a:ext cx="11506200" cy="4667250"/>
          </a:xfrm>
        </p:spPr>
        <p:txBody>
          <a:bodyPr>
            <a:normAutofit fontScale="25000" lnSpcReduction="20000"/>
          </a:bodyPr>
          <a:lstStyle/>
          <a:p>
            <a:pPr algn="l">
              <a:lnSpc>
                <a:spcPct val="120000"/>
              </a:lnSpc>
              <a:buNone/>
            </a:pPr>
            <a:r>
              <a:rPr lang="tr-TR" sz="4800" b="0" i="0" dirty="0">
                <a:solidFill>
                  <a:srgbClr val="222222"/>
                </a:solidFill>
                <a:effectLst/>
                <a:latin typeface="Arial" panose="020B0604020202020204" pitchFamily="34" charset="0"/>
                <a:cs typeface="Arial" panose="020B0604020202020204" pitchFamily="34" charset="0"/>
              </a:rPr>
              <a:t>        </a:t>
            </a:r>
          </a:p>
          <a:p>
            <a:pPr algn="just">
              <a:lnSpc>
                <a:spcPct val="120000"/>
              </a:lnSpc>
              <a:buNone/>
            </a:pPr>
            <a:r>
              <a:rPr lang="tr-TR" sz="4800" dirty="0">
                <a:solidFill>
                  <a:srgbClr val="222222"/>
                </a:solidFill>
                <a:latin typeface="+mj-lt"/>
                <a:cs typeface="Arial" panose="020B0604020202020204" pitchFamily="34" charset="0"/>
              </a:rPr>
              <a:t>         </a:t>
            </a:r>
            <a:r>
              <a:rPr lang="tr-TR" sz="4800" b="0" i="0" dirty="0">
                <a:solidFill>
                  <a:srgbClr val="222222"/>
                </a:solidFill>
                <a:effectLst/>
                <a:latin typeface="+mj-lt"/>
                <a:cs typeface="Arial" panose="020B0604020202020204" pitchFamily="34" charset="0"/>
              </a:rPr>
              <a:t> </a:t>
            </a:r>
            <a:r>
              <a:rPr lang="tr-TR" sz="5600" b="1" i="0" dirty="0">
                <a:solidFill>
                  <a:srgbClr val="222222"/>
                </a:solidFill>
                <a:effectLst/>
                <a:latin typeface="+mj-lt"/>
                <a:cs typeface="Arial" panose="020B0604020202020204" pitchFamily="34" charset="0"/>
              </a:rPr>
              <a:t>Kütüphane, Yemekhane ve Dijital Kaynaklara Erişim Olanakları</a:t>
            </a:r>
          </a:p>
          <a:p>
            <a:pPr algn="just">
              <a:lnSpc>
                <a:spcPct val="120000"/>
              </a:lnSpc>
            </a:pPr>
            <a:r>
              <a:rPr lang="tr-TR" sz="5600" b="0" i="0" dirty="0">
                <a:solidFill>
                  <a:srgbClr val="222222"/>
                </a:solidFill>
                <a:effectLst/>
                <a:latin typeface="+mj-lt"/>
                <a:cs typeface="Arial" panose="020B0604020202020204" pitchFamily="34" charset="0"/>
              </a:rPr>
              <a:t>     Üniversitemiz kütüphanesi 7/24 hizmet vermekte olup, 45.000’i aşkın basılı kitap ve 26.000’in üzerinde elektronik kaynak </a:t>
            </a:r>
          </a:p>
          <a:p>
            <a:pPr marL="0" indent="0" algn="just">
              <a:lnSpc>
                <a:spcPct val="120000"/>
              </a:lnSpc>
              <a:buNone/>
            </a:pPr>
            <a:r>
              <a:rPr lang="tr-TR" sz="5600" b="0" i="0" dirty="0">
                <a:solidFill>
                  <a:srgbClr val="222222"/>
                </a:solidFill>
                <a:effectLst/>
                <a:latin typeface="+mj-lt"/>
                <a:cs typeface="Arial" panose="020B0604020202020204" pitchFamily="34" charset="0"/>
              </a:rPr>
              <a:t>          koleksiyonuna   sahiptir.</a:t>
            </a:r>
          </a:p>
          <a:p>
            <a:pPr algn="just">
              <a:lnSpc>
                <a:spcPct val="120000"/>
              </a:lnSpc>
            </a:pPr>
            <a:r>
              <a:rPr lang="tr-TR" sz="5600" b="0" i="0" dirty="0">
                <a:solidFill>
                  <a:srgbClr val="222222"/>
                </a:solidFill>
                <a:effectLst/>
                <a:latin typeface="+mj-lt"/>
                <a:cs typeface="Arial" panose="020B0604020202020204" pitchFamily="34" charset="0"/>
              </a:rPr>
              <a:t>     Yemekhane günde ortalama 500 kişiye hizmet vermekte, öğle yemeği ve akşam yemeği sunulmaktadır. Menü haftalık                 olarak güncellenir.</a:t>
            </a:r>
          </a:p>
          <a:p>
            <a:pPr algn="just">
              <a:lnSpc>
                <a:spcPct val="120000"/>
              </a:lnSpc>
            </a:pPr>
            <a:r>
              <a:rPr lang="tr-TR" sz="5600" dirty="0">
                <a:solidFill>
                  <a:srgbClr val="222222"/>
                </a:solidFill>
                <a:latin typeface="+mj-lt"/>
                <a:cs typeface="Arial" panose="020B0604020202020204" pitchFamily="34" charset="0"/>
              </a:rPr>
              <a:t>     </a:t>
            </a:r>
            <a:r>
              <a:rPr lang="tr-TR" sz="5600" b="0" i="0" dirty="0">
                <a:solidFill>
                  <a:srgbClr val="222222"/>
                </a:solidFill>
                <a:effectLst/>
                <a:latin typeface="+mj-lt"/>
                <a:cs typeface="Arial" panose="020B0604020202020204" pitchFamily="34" charset="0"/>
              </a:rPr>
              <a:t>Kampüs genelinde ücretsiz </a:t>
            </a:r>
            <a:r>
              <a:rPr lang="tr-TR" sz="5600" b="0" i="0" dirty="0" err="1">
                <a:solidFill>
                  <a:srgbClr val="222222"/>
                </a:solidFill>
                <a:effectLst/>
                <a:latin typeface="+mj-lt"/>
                <a:cs typeface="Arial" panose="020B0604020202020204" pitchFamily="34" charset="0"/>
              </a:rPr>
              <a:t>Wi</a:t>
            </a:r>
            <a:r>
              <a:rPr lang="tr-TR" sz="5600" b="0" i="0" dirty="0">
                <a:solidFill>
                  <a:srgbClr val="222222"/>
                </a:solidFill>
                <a:effectLst/>
                <a:latin typeface="+mj-lt"/>
                <a:cs typeface="Arial" panose="020B0604020202020204" pitchFamily="34" charset="0"/>
              </a:rPr>
              <a:t>-Fi hizmeti (</a:t>
            </a:r>
            <a:r>
              <a:rPr lang="tr-TR" sz="5600" b="0" i="0" dirty="0" err="1">
                <a:solidFill>
                  <a:srgbClr val="222222"/>
                </a:solidFill>
                <a:effectLst/>
                <a:latin typeface="+mj-lt"/>
                <a:cs typeface="Arial" panose="020B0604020202020204" pitchFamily="34" charset="0"/>
              </a:rPr>
              <a:t>eduroam</a:t>
            </a:r>
            <a:r>
              <a:rPr lang="tr-TR" sz="5600" b="0" i="0" dirty="0">
                <a:solidFill>
                  <a:srgbClr val="222222"/>
                </a:solidFill>
                <a:effectLst/>
                <a:latin typeface="+mj-lt"/>
                <a:cs typeface="Arial" panose="020B0604020202020204" pitchFamily="34" charset="0"/>
              </a:rPr>
              <a:t>) sunulmakta ve öğrencilere açık çalışma alanları bulunmaktadır</a:t>
            </a:r>
          </a:p>
          <a:p>
            <a:pPr algn="just">
              <a:lnSpc>
                <a:spcPct val="120000"/>
              </a:lnSpc>
              <a:buNone/>
            </a:pPr>
            <a:r>
              <a:rPr lang="tr-TR" sz="5600" b="1" i="0" dirty="0">
                <a:solidFill>
                  <a:srgbClr val="222222"/>
                </a:solidFill>
                <a:effectLst/>
                <a:latin typeface="+mj-lt"/>
                <a:cs typeface="Arial" panose="020B0604020202020204" pitchFamily="34" charset="0"/>
              </a:rPr>
              <a:t>          Altyapı ve Eğitim Materyalleri</a:t>
            </a:r>
          </a:p>
          <a:p>
            <a:pPr algn="just">
              <a:lnSpc>
                <a:spcPct val="120000"/>
              </a:lnSpc>
            </a:pPr>
            <a:r>
              <a:rPr lang="tr-TR" sz="5600" b="0" i="0" dirty="0">
                <a:solidFill>
                  <a:srgbClr val="222222"/>
                </a:solidFill>
                <a:effectLst/>
                <a:latin typeface="+mj-lt"/>
                <a:cs typeface="Arial" panose="020B0604020202020204" pitchFamily="34" charset="0"/>
              </a:rPr>
              <a:t>     Birimimizde toplam 3 derslik, 3 </a:t>
            </a:r>
            <a:r>
              <a:rPr lang="tr-TR" sz="5600" dirty="0">
                <a:latin typeface="+mj-lt"/>
                <a:cs typeface="Arial" panose="020B0604020202020204" pitchFamily="34" charset="0"/>
              </a:rPr>
              <a:t>Multidisipliner laboratuvarı, 1 Anatomi Maket Salonu, 1 Anatomi Diseksiyon Salonu, </a:t>
            </a:r>
          </a:p>
          <a:p>
            <a:pPr marL="0" indent="0" algn="just">
              <a:lnSpc>
                <a:spcPct val="120000"/>
              </a:lnSpc>
              <a:buNone/>
            </a:pPr>
            <a:r>
              <a:rPr lang="tr-TR" sz="5600" dirty="0">
                <a:latin typeface="+mj-lt"/>
                <a:cs typeface="Arial" panose="020B0604020202020204" pitchFamily="34" charset="0"/>
              </a:rPr>
              <a:t>          1 Tıbbi Beceri Laboratuvarı ve 1 Okuma Salonu </a:t>
            </a:r>
            <a:r>
              <a:rPr lang="tr-TR" sz="5600" b="0" i="0" dirty="0">
                <a:solidFill>
                  <a:srgbClr val="222222"/>
                </a:solidFill>
                <a:effectLst/>
                <a:latin typeface="+mj-lt"/>
                <a:cs typeface="Arial" panose="020B0604020202020204" pitchFamily="34" charset="0"/>
              </a:rPr>
              <a:t>bulunmaktadır. Dersliklerin tamamı projeksiyon v</a:t>
            </a:r>
            <a:r>
              <a:rPr lang="tr-TR" sz="5600" dirty="0">
                <a:solidFill>
                  <a:srgbClr val="222222"/>
                </a:solidFill>
                <a:latin typeface="+mj-lt"/>
                <a:cs typeface="Arial" panose="020B0604020202020204" pitchFamily="34" charset="0"/>
              </a:rPr>
              <a:t> </a:t>
            </a:r>
            <a:r>
              <a:rPr lang="tr-TR" sz="5600" b="0" i="0" dirty="0">
                <a:solidFill>
                  <a:srgbClr val="222222"/>
                </a:solidFill>
                <a:effectLst/>
                <a:latin typeface="+mj-lt"/>
                <a:cs typeface="Arial" panose="020B0604020202020204" pitchFamily="34" charset="0"/>
              </a:rPr>
              <a:t>ses sistemi ile   donatılmıştır.</a:t>
            </a:r>
          </a:p>
          <a:p>
            <a:pPr algn="just">
              <a:lnSpc>
                <a:spcPct val="120000"/>
              </a:lnSpc>
            </a:pPr>
            <a:r>
              <a:rPr lang="tr-TR" sz="5600" b="0" i="0" dirty="0">
                <a:solidFill>
                  <a:srgbClr val="222222"/>
                </a:solidFill>
                <a:effectLst/>
                <a:latin typeface="+mj-lt"/>
                <a:cs typeface="Arial" panose="020B0604020202020204" pitchFamily="34" charset="0"/>
              </a:rPr>
              <a:t>     Tüm derslerde kullanılmak üzere hazırlanmış modül kitapları, sunum dosyaları ve örnek uygulama setleri bulunmaktadır.</a:t>
            </a:r>
          </a:p>
          <a:p>
            <a:pPr algn="just">
              <a:lnSpc>
                <a:spcPct val="120000"/>
              </a:lnSpc>
            </a:pPr>
            <a:r>
              <a:rPr lang="tr-TR" sz="5600" b="0" i="0" dirty="0">
                <a:solidFill>
                  <a:srgbClr val="222222"/>
                </a:solidFill>
                <a:effectLst/>
                <a:latin typeface="+mj-lt"/>
                <a:cs typeface="Arial" panose="020B0604020202020204" pitchFamily="34" charset="0"/>
              </a:rPr>
              <a:t>     Uzaktan eğitim süreçleri için online</a:t>
            </a:r>
            <a:r>
              <a:rPr lang="tr-TR" sz="5600" dirty="0">
                <a:solidFill>
                  <a:srgbClr val="222222"/>
                </a:solidFill>
                <a:latin typeface="+mj-lt"/>
                <a:cs typeface="Arial" panose="020B0604020202020204" pitchFamily="34" charset="0"/>
              </a:rPr>
              <a:t> </a:t>
            </a:r>
            <a:r>
              <a:rPr lang="tr-TR" sz="5600" b="0" i="0" dirty="0">
                <a:solidFill>
                  <a:srgbClr val="222222"/>
                </a:solidFill>
                <a:effectLst/>
                <a:latin typeface="+mj-lt"/>
                <a:cs typeface="Arial" panose="020B0604020202020204" pitchFamily="34" charset="0"/>
              </a:rPr>
              <a:t>ders videoları ve forumlar mevcuttur. Sınavlar ise yüz yüze yapılmaktadır.</a:t>
            </a:r>
          </a:p>
          <a:p>
            <a:pPr algn="just">
              <a:lnSpc>
                <a:spcPct val="120000"/>
              </a:lnSpc>
            </a:pPr>
            <a:r>
              <a:rPr lang="tr-TR" sz="5600" b="0" i="0" dirty="0">
                <a:solidFill>
                  <a:srgbClr val="222222"/>
                </a:solidFill>
                <a:effectLst/>
                <a:latin typeface="+mj-lt"/>
                <a:cs typeface="Arial" panose="020B0604020202020204" pitchFamily="34" charset="0"/>
              </a:rPr>
              <a:t>     Öğrencilere yönelik teknik materyal desteği (grafik tablet, simülasyon yazılımları vb.) ihtiyaca göre sağlanmaktadır.</a:t>
            </a:r>
          </a:p>
          <a:p>
            <a:endParaRPr lang="tr-TR" dirty="0">
              <a:solidFill>
                <a:srgbClr val="FF0000"/>
              </a:solidFill>
            </a:endParaRPr>
          </a:p>
        </p:txBody>
      </p:sp>
    </p:spTree>
    <p:extLst>
      <p:ext uri="{BB962C8B-B14F-4D97-AF65-F5344CB8AC3E}">
        <p14:creationId xmlns:p14="http://schemas.microsoft.com/office/powerpoint/2010/main" val="12119784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FECDA1F-977F-40AF-840D-D05BB091DD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B9FECD2-89B7-4AC3-8D54-9733D60AF2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2F54C189-4A4C-4899-9585-5281DA208D0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Başlık 1">
            <a:extLst>
              <a:ext uri="{FF2B5EF4-FFF2-40B4-BE49-F238E27FC236}">
                <a16:creationId xmlns:a16="http://schemas.microsoft.com/office/drawing/2014/main" id="{0A933CC8-5874-7267-C094-26520AD48DE2}"/>
              </a:ext>
            </a:extLst>
          </p:cNvPr>
          <p:cNvSpPr>
            <a:spLocks noGrp="1"/>
          </p:cNvSpPr>
          <p:nvPr>
            <p:ph type="title"/>
          </p:nvPr>
        </p:nvSpPr>
        <p:spPr>
          <a:xfrm>
            <a:off x="2186153" y="764373"/>
            <a:ext cx="9320048" cy="1293028"/>
          </a:xfrm>
        </p:spPr>
        <p:txBody>
          <a:bodyPr>
            <a:normAutofit/>
          </a:bodyPr>
          <a:lstStyle/>
          <a:p>
            <a:r>
              <a:rPr lang="tr-TR" dirty="0">
                <a:solidFill>
                  <a:schemeClr val="bg1"/>
                </a:solidFill>
              </a:rPr>
              <a:t>ÇALIŞMA KOŞULLARI</a:t>
            </a:r>
          </a:p>
        </p:txBody>
      </p:sp>
      <p:sp>
        <p:nvSpPr>
          <p:cNvPr id="4" name="Slayt Numarası Yer Tutucusu 3">
            <a:extLst>
              <a:ext uri="{FF2B5EF4-FFF2-40B4-BE49-F238E27FC236}">
                <a16:creationId xmlns:a16="http://schemas.microsoft.com/office/drawing/2014/main" id="{90F9F0C9-2025-6C15-6AA1-2FC164219706}"/>
              </a:ext>
            </a:extLst>
          </p:cNvPr>
          <p:cNvSpPr>
            <a:spLocks noGrp="1"/>
          </p:cNvSpPr>
          <p:nvPr>
            <p:ph type="sldNum" sz="quarter" idx="12"/>
          </p:nvPr>
        </p:nvSpPr>
        <p:spPr>
          <a:xfrm>
            <a:off x="8763000" y="381000"/>
            <a:ext cx="2743200" cy="365125"/>
          </a:xfrm>
        </p:spPr>
        <p:txBody>
          <a:bodyPr>
            <a:normAutofit/>
          </a:bodyPr>
          <a:lstStyle/>
          <a:p>
            <a:pPr>
              <a:spcAft>
                <a:spcPts val="600"/>
              </a:spcAft>
            </a:pPr>
            <a:fld id="{F302176B-0E47-46AC-8F43-DAB4B8A37D06}" type="slidenum">
              <a:rPr lang="tr-TR">
                <a:solidFill>
                  <a:schemeClr val="bg1"/>
                </a:solidFill>
              </a:rPr>
              <a:pPr>
                <a:spcAft>
                  <a:spcPts val="600"/>
                </a:spcAft>
              </a:pPr>
              <a:t>11</a:t>
            </a:fld>
            <a:endParaRPr lang="tr-TR">
              <a:solidFill>
                <a:schemeClr val="bg1"/>
              </a:solidFill>
            </a:endParaRPr>
          </a:p>
        </p:txBody>
      </p:sp>
      <p:sp>
        <p:nvSpPr>
          <p:cNvPr id="3" name="İçerik Yer Tutucusu 2">
            <a:extLst>
              <a:ext uri="{FF2B5EF4-FFF2-40B4-BE49-F238E27FC236}">
                <a16:creationId xmlns:a16="http://schemas.microsoft.com/office/drawing/2014/main" id="{08EB1599-BAB8-3AC7-CFD2-D139EA4CF922}"/>
              </a:ext>
            </a:extLst>
          </p:cNvPr>
          <p:cNvSpPr>
            <a:spLocks noGrp="1"/>
          </p:cNvSpPr>
          <p:nvPr>
            <p:ph idx="1"/>
          </p:nvPr>
        </p:nvSpPr>
        <p:spPr>
          <a:xfrm>
            <a:off x="0" y="2514599"/>
            <a:ext cx="11506200" cy="4210050"/>
          </a:xfrm>
        </p:spPr>
        <p:txBody>
          <a:bodyPr>
            <a:noAutofit/>
          </a:bodyPr>
          <a:lstStyle/>
          <a:p>
            <a:pPr algn="just">
              <a:lnSpc>
                <a:spcPct val="120000"/>
              </a:lnSpc>
              <a:buNone/>
            </a:pPr>
            <a:r>
              <a:rPr lang="tr-TR" sz="1200" b="0" i="0" dirty="0">
                <a:solidFill>
                  <a:srgbClr val="222222"/>
                </a:solidFill>
                <a:effectLst/>
                <a:latin typeface="+mj-lt"/>
              </a:rPr>
              <a:t>     </a:t>
            </a:r>
            <a:r>
              <a:rPr lang="tr-TR" sz="1200" b="1" i="0" dirty="0">
                <a:solidFill>
                  <a:srgbClr val="222222"/>
                </a:solidFill>
                <a:effectLst/>
                <a:latin typeface="+mj-lt"/>
              </a:rPr>
              <a:t>İzin Süreci</a:t>
            </a:r>
          </a:p>
          <a:p>
            <a:pPr algn="just">
              <a:lnSpc>
                <a:spcPct val="120000"/>
              </a:lnSpc>
            </a:pPr>
            <a:r>
              <a:rPr lang="tr-TR" sz="1200" b="0" i="0" dirty="0">
                <a:solidFill>
                  <a:srgbClr val="222222"/>
                </a:solidFill>
                <a:effectLst/>
                <a:latin typeface="+mj-lt"/>
              </a:rPr>
              <a:t>Akademik personel , 2547 sayılı Yükseköğretim Kanunu kapsamında 10 yılı aşkın çalışma süresi var ise senelik 30 gün, 10 yıldan az ise senelik 20 gün yıllık izin kullanabilmektedir.</a:t>
            </a:r>
          </a:p>
          <a:p>
            <a:pPr algn="just">
              <a:lnSpc>
                <a:spcPct val="120000"/>
              </a:lnSpc>
            </a:pPr>
            <a:r>
              <a:rPr lang="tr-TR" sz="1200" b="0" i="0" dirty="0">
                <a:solidFill>
                  <a:srgbClr val="222222"/>
                </a:solidFill>
                <a:effectLst/>
                <a:latin typeface="+mj-lt"/>
              </a:rPr>
              <a:t>Ayrıca doğum, ölüm, evlenme gibi mazeretler için belirli sürelerde mazeret izinleri de verilmektedir.</a:t>
            </a:r>
          </a:p>
          <a:p>
            <a:pPr algn="just">
              <a:lnSpc>
                <a:spcPct val="120000"/>
              </a:lnSpc>
              <a:buNone/>
            </a:pPr>
            <a:r>
              <a:rPr lang="tr-TR" sz="1200" b="0" i="0" dirty="0">
                <a:solidFill>
                  <a:srgbClr val="222222"/>
                </a:solidFill>
                <a:effectLst/>
                <a:latin typeface="+mj-lt"/>
              </a:rPr>
              <a:t>     </a:t>
            </a:r>
            <a:r>
              <a:rPr lang="tr-TR" sz="1200" b="1" i="0" dirty="0">
                <a:solidFill>
                  <a:srgbClr val="222222"/>
                </a:solidFill>
                <a:effectLst/>
                <a:latin typeface="+mj-lt"/>
              </a:rPr>
              <a:t>Terfi Süreçleri</a:t>
            </a:r>
          </a:p>
          <a:p>
            <a:pPr algn="just">
              <a:lnSpc>
                <a:spcPct val="120000"/>
              </a:lnSpc>
            </a:pPr>
            <a:r>
              <a:rPr lang="tr-TR" sz="1200" b="0" i="0" dirty="0">
                <a:solidFill>
                  <a:srgbClr val="222222"/>
                </a:solidFill>
                <a:effectLst/>
                <a:latin typeface="+mj-lt"/>
              </a:rPr>
              <a:t>Akademik personelin yükselme ve atama işlemleri, Yükseköğretim Kurulu tarafından belirlenen kriterler doğrultusunda yürütülür. Öğretim Görevlisi, Dr.    Öğr. Üyesi, Doçent ve Profesörlük kadrolarına geçişler, ilgili bilimsel yayın, ders verme, proje ve jüri değerlendirme kriterlerine bağlıdır.</a:t>
            </a:r>
          </a:p>
          <a:p>
            <a:pPr algn="just">
              <a:lnSpc>
                <a:spcPct val="120000"/>
              </a:lnSpc>
              <a:buNone/>
            </a:pPr>
            <a:r>
              <a:rPr lang="tr-TR" sz="1200" b="0" i="0" dirty="0">
                <a:solidFill>
                  <a:srgbClr val="222222"/>
                </a:solidFill>
                <a:effectLst/>
                <a:latin typeface="+mj-lt"/>
              </a:rPr>
              <a:t>     </a:t>
            </a:r>
            <a:r>
              <a:rPr lang="tr-TR" sz="1200" b="1" i="0" dirty="0">
                <a:solidFill>
                  <a:srgbClr val="222222"/>
                </a:solidFill>
                <a:effectLst/>
                <a:latin typeface="+mj-lt"/>
              </a:rPr>
              <a:t>Akademik Başarı Değerlendirme</a:t>
            </a:r>
          </a:p>
          <a:p>
            <a:pPr algn="just">
              <a:lnSpc>
                <a:spcPct val="120000"/>
              </a:lnSpc>
            </a:pPr>
            <a:r>
              <a:rPr lang="tr-TR" sz="1200" b="0" i="0" dirty="0">
                <a:solidFill>
                  <a:srgbClr val="222222"/>
                </a:solidFill>
                <a:effectLst/>
                <a:latin typeface="+mj-lt"/>
              </a:rPr>
              <a:t>Akademik personelin başarıları; yayın sayısı ve niteliği (SCI, SSCI, AHCI, ulusal hakemli dergiler vb.), yürütülen projeler, kongre ve sempozyum     katılımları, danışmanlık faaliyetleri, topluma hizmet çalışmaları ve ders yükü gibi çok boyutlu kriterlerle değerlendirilir.</a:t>
            </a:r>
          </a:p>
          <a:p>
            <a:pPr algn="just">
              <a:lnSpc>
                <a:spcPct val="120000"/>
              </a:lnSpc>
            </a:pPr>
            <a:r>
              <a:rPr lang="tr-TR" sz="1200" b="0" i="0" dirty="0">
                <a:solidFill>
                  <a:srgbClr val="222222"/>
                </a:solidFill>
                <a:effectLst/>
                <a:latin typeface="+mj-lt"/>
              </a:rPr>
              <a:t>Bu değerlendirmeler, atama ve yükselme süreçlerinin yanı sıra, teşvik ödeneği, başarı ödülleri ve ek ders görevlendirmelerinde de dikkate alınmaktadır.</a:t>
            </a:r>
          </a:p>
          <a:p>
            <a:pPr algn="just">
              <a:lnSpc>
                <a:spcPct val="120000"/>
              </a:lnSpc>
            </a:pPr>
            <a:r>
              <a:rPr lang="tr-TR" sz="1200" b="0" i="0" dirty="0">
                <a:solidFill>
                  <a:srgbClr val="222222"/>
                </a:solidFill>
                <a:effectLst/>
                <a:latin typeface="+mj-lt"/>
              </a:rPr>
              <a:t>Yılda en az bir kez birim içi akademik değerlendirme toplantıları düzenlenerek, performans geribildirimi yapılır.</a:t>
            </a:r>
          </a:p>
          <a:p>
            <a:endParaRPr lang="tr-TR" sz="1200" dirty="0"/>
          </a:p>
        </p:txBody>
      </p:sp>
    </p:spTree>
    <p:extLst>
      <p:ext uri="{BB962C8B-B14F-4D97-AF65-F5344CB8AC3E}">
        <p14:creationId xmlns:p14="http://schemas.microsoft.com/office/powerpoint/2010/main" val="1330491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F1E638B-F8A7-8AA3-839E-B890058B0E47}"/>
              </a:ext>
            </a:extLst>
          </p:cNvPr>
          <p:cNvSpPr>
            <a:spLocks noGrp="1"/>
          </p:cNvSpPr>
          <p:nvPr>
            <p:ph type="title"/>
          </p:nvPr>
        </p:nvSpPr>
        <p:spPr/>
        <p:txBody>
          <a:bodyPr/>
          <a:lstStyle/>
          <a:p>
            <a:r>
              <a:rPr lang="tr-TR" b="1" dirty="0"/>
              <a:t>İletişim ve destek</a:t>
            </a:r>
          </a:p>
        </p:txBody>
      </p:sp>
      <p:sp>
        <p:nvSpPr>
          <p:cNvPr id="3" name="İçerik Yer Tutucusu 2">
            <a:extLst>
              <a:ext uri="{FF2B5EF4-FFF2-40B4-BE49-F238E27FC236}">
                <a16:creationId xmlns:a16="http://schemas.microsoft.com/office/drawing/2014/main" id="{7EB0D8B8-EE1F-437D-3557-7A155E860898}"/>
              </a:ext>
            </a:extLst>
          </p:cNvPr>
          <p:cNvSpPr>
            <a:spLocks noGrp="1"/>
          </p:cNvSpPr>
          <p:nvPr>
            <p:ph idx="1"/>
          </p:nvPr>
        </p:nvSpPr>
        <p:spPr>
          <a:xfrm>
            <a:off x="0" y="2194560"/>
            <a:ext cx="11506200" cy="4024125"/>
          </a:xfrm>
        </p:spPr>
        <p:txBody>
          <a:bodyPr>
            <a:normAutofit/>
          </a:bodyPr>
          <a:lstStyle/>
          <a:p>
            <a:pPr algn="just">
              <a:lnSpc>
                <a:spcPct val="100000"/>
              </a:lnSpc>
              <a:buNone/>
            </a:pPr>
            <a:r>
              <a:rPr lang="tr-TR" sz="1200" b="1" i="0" dirty="0">
                <a:solidFill>
                  <a:srgbClr val="222222"/>
                </a:solidFill>
                <a:effectLst/>
                <a:latin typeface="+mj-lt"/>
              </a:rPr>
              <a:t>     İç İletişim Yöntemleri</a:t>
            </a:r>
          </a:p>
          <a:p>
            <a:pPr algn="just">
              <a:lnSpc>
                <a:spcPct val="100000"/>
              </a:lnSpc>
            </a:pPr>
            <a:r>
              <a:rPr lang="tr-TR" sz="1200" b="0" i="0" dirty="0">
                <a:solidFill>
                  <a:srgbClr val="222222"/>
                </a:solidFill>
                <a:effectLst/>
                <a:latin typeface="+mj-lt"/>
              </a:rPr>
              <a:t>Kurum içi iletişimde öncelikli olarak kurumsal e-posta sistemi kullanılmaktadır. Tüm personel ve öğrenciler aktif e-posta adreslerine sahiptir.</a:t>
            </a:r>
          </a:p>
          <a:p>
            <a:pPr algn="just">
              <a:lnSpc>
                <a:spcPct val="100000"/>
              </a:lnSpc>
            </a:pPr>
            <a:r>
              <a:rPr lang="tr-TR" sz="1200" b="0" i="0" dirty="0">
                <a:solidFill>
                  <a:srgbClr val="222222"/>
                </a:solidFill>
                <a:effectLst/>
                <a:latin typeface="+mj-lt"/>
              </a:rPr>
              <a:t>Haftalık veya aylık toplantılar düzenlenerek birim içi koordinasyon sağlanmaktadır. Bu toplantılar genellikle yüz yüze ya da çevrim içi platformlar aracılığıyla yapılmaktadır.</a:t>
            </a:r>
          </a:p>
          <a:p>
            <a:pPr algn="just">
              <a:lnSpc>
                <a:spcPct val="100000"/>
              </a:lnSpc>
            </a:pPr>
            <a:r>
              <a:rPr lang="tr-TR" sz="1200" b="0" i="0" dirty="0">
                <a:solidFill>
                  <a:srgbClr val="222222"/>
                </a:solidFill>
                <a:effectLst/>
                <a:latin typeface="+mj-lt"/>
              </a:rPr>
              <a:t>Acil durumlarda SMS ve telefon bilgilendirme sistemleri devreye alınarak hızlı iletişim sağlanmaktadır.</a:t>
            </a:r>
          </a:p>
          <a:p>
            <a:pPr algn="just">
              <a:lnSpc>
                <a:spcPct val="100000"/>
              </a:lnSpc>
            </a:pPr>
            <a:r>
              <a:rPr lang="tr-TR" sz="1200" dirty="0">
                <a:solidFill>
                  <a:srgbClr val="222222"/>
                </a:solidFill>
                <a:latin typeface="+mj-lt"/>
              </a:rPr>
              <a:t>Fakültemiz web sayfasından haberler ve duyurulara dair bilgilendirmeler yapılmaktadır.</a:t>
            </a:r>
          </a:p>
          <a:p>
            <a:pPr algn="just">
              <a:lnSpc>
                <a:spcPct val="100000"/>
              </a:lnSpc>
            </a:pPr>
            <a:r>
              <a:rPr lang="tr-TR" sz="1200" b="0" i="0" dirty="0">
                <a:solidFill>
                  <a:srgbClr val="222222"/>
                </a:solidFill>
                <a:effectLst/>
                <a:latin typeface="+mj-lt"/>
              </a:rPr>
              <a:t>EBYS “Elektronik Belge Yönetim Sistemi” üzerinden akademik ve idari personele yönelik bilgilendirmeler ve resmi yazışmalar düzenli olarak iletilmektedir.</a:t>
            </a:r>
          </a:p>
          <a:p>
            <a:pPr algn="just">
              <a:lnSpc>
                <a:spcPct val="100000"/>
              </a:lnSpc>
              <a:buNone/>
            </a:pPr>
            <a:r>
              <a:rPr lang="tr-TR" sz="1200" b="1" i="0" dirty="0">
                <a:solidFill>
                  <a:srgbClr val="222222"/>
                </a:solidFill>
                <a:effectLst/>
                <a:latin typeface="+mj-lt"/>
              </a:rPr>
              <a:t>     Destek Hizmetleri (Portallar)</a:t>
            </a:r>
          </a:p>
          <a:p>
            <a:pPr algn="just">
              <a:lnSpc>
                <a:spcPct val="100000"/>
              </a:lnSpc>
            </a:pPr>
            <a:r>
              <a:rPr lang="tr-TR" sz="1200" b="0" i="0" dirty="0">
                <a:solidFill>
                  <a:srgbClr val="222222"/>
                </a:solidFill>
                <a:effectLst/>
                <a:latin typeface="+mj-lt"/>
              </a:rPr>
              <a:t>Öğrenciler için “Öğrenci Bilgi Sistemi” (ÖBS) aracılığıyla ders kayıtları, sınav sonuçları ve duyurular takip edilebilmektedir.</a:t>
            </a:r>
          </a:p>
          <a:p>
            <a:pPr algn="just">
              <a:lnSpc>
                <a:spcPct val="100000"/>
              </a:lnSpc>
            </a:pPr>
            <a:r>
              <a:rPr lang="tr-TR" sz="1200" b="0" i="0" dirty="0">
                <a:solidFill>
                  <a:srgbClr val="222222"/>
                </a:solidFill>
                <a:effectLst/>
                <a:latin typeface="+mj-lt"/>
              </a:rPr>
              <a:t>Akademik ve idari personel için “EBYS” üzerinden izin talepleri, bordro bilgileri ve performans değerlendirmeleri yönetilmektedir.</a:t>
            </a:r>
          </a:p>
          <a:p>
            <a:pPr algn="just">
              <a:lnSpc>
                <a:spcPct val="100000"/>
              </a:lnSpc>
            </a:pPr>
            <a:r>
              <a:rPr lang="tr-TR" sz="1200" b="0" i="0" dirty="0">
                <a:solidFill>
                  <a:srgbClr val="222222"/>
                </a:solidFill>
                <a:effectLst/>
                <a:latin typeface="+mj-lt"/>
              </a:rPr>
              <a:t>Teknik destek için 7/24 erişilebilen “BT Destek Portalı” bulunmaktadır. </a:t>
            </a:r>
            <a:r>
              <a:rPr lang="tr-TR" sz="1200" b="0" i="0" dirty="0">
                <a:solidFill>
                  <a:srgbClr val="222222"/>
                </a:solidFill>
                <a:effectLst/>
                <a:latin typeface="+mj-lt"/>
                <a:hlinkClick r:id="rId2"/>
              </a:rPr>
              <a:t>https://destek.alanya.edu.tr</a:t>
            </a:r>
            <a:r>
              <a:rPr lang="tr-TR" sz="1200" b="0" i="0" dirty="0">
                <a:solidFill>
                  <a:srgbClr val="222222"/>
                </a:solidFill>
                <a:effectLst/>
                <a:latin typeface="+mj-lt"/>
              </a:rPr>
              <a:t> adresinden yazılım, donanım ve ağ sorunları için talepler oluşturulabilir ve takibi yapılabilir.</a:t>
            </a:r>
          </a:p>
          <a:p>
            <a:pPr algn="just">
              <a:lnSpc>
                <a:spcPct val="100000"/>
              </a:lnSpc>
            </a:pPr>
            <a:r>
              <a:rPr lang="tr-TR" sz="1200" b="0" i="0" dirty="0">
                <a:solidFill>
                  <a:srgbClr val="222222"/>
                </a:solidFill>
                <a:effectLst/>
                <a:latin typeface="+mj-lt"/>
              </a:rPr>
              <a:t>Uzaktan Eğitim Merkezi (ALKÜ-UZEM) tarafından sunulan çevrim içi öğrenme yönetim sistemi aracılığıyla, öğrencilerimiz ders materyallerine, çevrim içi ders içeriklerine ve ödev teslim sistemine erişim sağlayabilmektedir.</a:t>
            </a:r>
          </a:p>
          <a:p>
            <a:endParaRPr lang="tr-TR" dirty="0"/>
          </a:p>
        </p:txBody>
      </p:sp>
      <p:sp>
        <p:nvSpPr>
          <p:cNvPr id="4" name="Slayt Numarası Yer Tutucusu 3">
            <a:extLst>
              <a:ext uri="{FF2B5EF4-FFF2-40B4-BE49-F238E27FC236}">
                <a16:creationId xmlns:a16="http://schemas.microsoft.com/office/drawing/2014/main" id="{0B0651DF-EAB3-0066-58A7-055201CE5748}"/>
              </a:ext>
            </a:extLst>
          </p:cNvPr>
          <p:cNvSpPr>
            <a:spLocks noGrp="1"/>
          </p:cNvSpPr>
          <p:nvPr>
            <p:ph type="sldNum" sz="quarter" idx="12"/>
          </p:nvPr>
        </p:nvSpPr>
        <p:spPr/>
        <p:txBody>
          <a:bodyPr/>
          <a:lstStyle/>
          <a:p>
            <a:fld id="{F302176B-0E47-46AC-8F43-DAB4B8A37D06}" type="slidenum">
              <a:rPr lang="tr-TR" smtClean="0"/>
              <a:pPr/>
              <a:t>12</a:t>
            </a:fld>
            <a:endParaRPr lang="tr-TR"/>
          </a:p>
        </p:txBody>
      </p:sp>
    </p:spTree>
    <p:extLst>
      <p:ext uri="{BB962C8B-B14F-4D97-AF65-F5344CB8AC3E}">
        <p14:creationId xmlns:p14="http://schemas.microsoft.com/office/powerpoint/2010/main" val="6558286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Rectangle 28">
            <a:extLst>
              <a:ext uri="{FF2B5EF4-FFF2-40B4-BE49-F238E27FC236}">
                <a16:creationId xmlns:a16="http://schemas.microsoft.com/office/drawing/2014/main" id="{CD94F7C0-1344-4B3C-AFCB-E7F006BB5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1" name="Picture 30">
            <a:extLst>
              <a:ext uri="{FF2B5EF4-FFF2-40B4-BE49-F238E27FC236}">
                <a16:creationId xmlns:a16="http://schemas.microsoft.com/office/drawing/2014/main" id="{4EC584A2-4215-4DB8-AE1F-E3768D77E8D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Başlık 1">
            <a:extLst>
              <a:ext uri="{FF2B5EF4-FFF2-40B4-BE49-F238E27FC236}">
                <a16:creationId xmlns:a16="http://schemas.microsoft.com/office/drawing/2014/main" id="{E69F97CF-FC85-FBE1-DDBD-AB40BD762430}"/>
              </a:ext>
            </a:extLst>
          </p:cNvPr>
          <p:cNvSpPr>
            <a:spLocks noGrp="1"/>
          </p:cNvSpPr>
          <p:nvPr>
            <p:ph type="title"/>
          </p:nvPr>
        </p:nvSpPr>
        <p:spPr>
          <a:xfrm>
            <a:off x="685799" y="764373"/>
            <a:ext cx="3977639" cy="1600200"/>
          </a:xfrm>
        </p:spPr>
        <p:txBody>
          <a:bodyPr anchor="b">
            <a:normAutofit/>
          </a:bodyPr>
          <a:lstStyle/>
          <a:p>
            <a:pPr algn="l"/>
            <a:r>
              <a:rPr lang="tr-TR" sz="3200" b="1"/>
              <a:t>Ödül mekanizmaları</a:t>
            </a:r>
          </a:p>
        </p:txBody>
      </p:sp>
      <p:sp>
        <p:nvSpPr>
          <p:cNvPr id="4" name="Slayt Numarası Yer Tutucusu 3">
            <a:extLst>
              <a:ext uri="{FF2B5EF4-FFF2-40B4-BE49-F238E27FC236}">
                <a16:creationId xmlns:a16="http://schemas.microsoft.com/office/drawing/2014/main" id="{884CE318-9B4D-97AE-C88E-8B7C354BE192}"/>
              </a:ext>
            </a:extLst>
          </p:cNvPr>
          <p:cNvSpPr>
            <a:spLocks noGrp="1"/>
          </p:cNvSpPr>
          <p:nvPr>
            <p:ph type="sldNum" sz="quarter" idx="12"/>
          </p:nvPr>
        </p:nvSpPr>
        <p:spPr>
          <a:xfrm>
            <a:off x="8763000" y="381000"/>
            <a:ext cx="2743200" cy="365125"/>
          </a:xfrm>
        </p:spPr>
        <p:txBody>
          <a:bodyPr>
            <a:normAutofit/>
          </a:bodyPr>
          <a:lstStyle/>
          <a:p>
            <a:pPr>
              <a:spcAft>
                <a:spcPts val="600"/>
              </a:spcAft>
            </a:pPr>
            <a:fld id="{F302176B-0E47-46AC-8F43-DAB4B8A37D06}" type="slidenum">
              <a:rPr lang="tr-TR" smtClean="0"/>
              <a:pPr>
                <a:spcAft>
                  <a:spcPts val="600"/>
                </a:spcAft>
              </a:pPr>
              <a:t>13</a:t>
            </a:fld>
            <a:endParaRPr lang="tr-TR"/>
          </a:p>
        </p:txBody>
      </p:sp>
      <p:sp>
        <p:nvSpPr>
          <p:cNvPr id="3" name="İçerik Yer Tutucusu 2">
            <a:extLst>
              <a:ext uri="{FF2B5EF4-FFF2-40B4-BE49-F238E27FC236}">
                <a16:creationId xmlns:a16="http://schemas.microsoft.com/office/drawing/2014/main" id="{34F2E0D3-2EAA-15E6-F004-4D861C313A15}"/>
              </a:ext>
            </a:extLst>
          </p:cNvPr>
          <p:cNvSpPr>
            <a:spLocks noGrp="1"/>
          </p:cNvSpPr>
          <p:nvPr>
            <p:ph idx="1"/>
          </p:nvPr>
        </p:nvSpPr>
        <p:spPr>
          <a:xfrm>
            <a:off x="685800" y="2364573"/>
            <a:ext cx="3977639" cy="3854112"/>
          </a:xfrm>
        </p:spPr>
        <p:txBody>
          <a:bodyPr>
            <a:normAutofit/>
          </a:bodyPr>
          <a:lstStyle/>
          <a:p>
            <a:pPr marL="0" indent="0">
              <a:buNone/>
            </a:pPr>
            <a:r>
              <a:rPr lang="tr-TR" sz="1600" dirty="0"/>
              <a:t>Üniversitemizde akademik personel ödül yönergesi ışığında yürütülen bu mekanizma her sene uygulanmaktadır. Akademik Başarı Ödülü, Üstün Başarı Ödülü ve Akademik Tanınırlık Ödülü olmak üzere 3 kategori bulunmaktadır. </a:t>
            </a:r>
          </a:p>
          <a:p>
            <a:endParaRPr lang="tr-TR" sz="1600" dirty="0"/>
          </a:p>
        </p:txBody>
      </p:sp>
      <p:pic>
        <p:nvPicPr>
          <p:cNvPr id="5" name="Resim 4">
            <a:extLst>
              <a:ext uri="{FF2B5EF4-FFF2-40B4-BE49-F238E27FC236}">
                <a16:creationId xmlns:a16="http://schemas.microsoft.com/office/drawing/2014/main" id="{C40A6ED9-D05B-53A8-223A-12B657A0A799}"/>
              </a:ext>
            </a:extLst>
          </p:cNvPr>
          <p:cNvPicPr>
            <a:picLocks noChangeAspect="1"/>
          </p:cNvPicPr>
          <p:nvPr/>
        </p:nvPicPr>
        <p:blipFill>
          <a:blip r:embed="rId4"/>
          <a:srcRect l="1" t="4362" r="1" b="29794"/>
          <a:stretch/>
        </p:blipFill>
        <p:spPr>
          <a:xfrm>
            <a:off x="4972699" y="1065550"/>
            <a:ext cx="6533501" cy="4833710"/>
          </a:xfrm>
          <a:prstGeom prst="rect">
            <a:avLst/>
          </a:prstGeom>
        </p:spPr>
      </p:pic>
    </p:spTree>
    <p:extLst>
      <p:ext uri="{BB962C8B-B14F-4D97-AF65-F5344CB8AC3E}">
        <p14:creationId xmlns:p14="http://schemas.microsoft.com/office/powerpoint/2010/main" val="31672214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B9E39C6-E2CE-38AC-98D3-CB2AC8C00895}"/>
              </a:ext>
            </a:extLst>
          </p:cNvPr>
          <p:cNvSpPr>
            <a:spLocks noGrp="1"/>
          </p:cNvSpPr>
          <p:nvPr>
            <p:ph type="title"/>
          </p:nvPr>
        </p:nvSpPr>
        <p:spPr>
          <a:xfrm>
            <a:off x="2895600" y="764373"/>
            <a:ext cx="8610600" cy="1293028"/>
          </a:xfrm>
        </p:spPr>
        <p:txBody>
          <a:bodyPr>
            <a:normAutofit/>
          </a:bodyPr>
          <a:lstStyle/>
          <a:p>
            <a:r>
              <a:rPr lang="tr-TR" b="1" dirty="0"/>
              <a:t>Dokümanlarda standartlaşma</a:t>
            </a:r>
          </a:p>
        </p:txBody>
      </p:sp>
      <p:sp>
        <p:nvSpPr>
          <p:cNvPr id="4" name="Slayt Numarası Yer Tutucusu 3">
            <a:extLst>
              <a:ext uri="{FF2B5EF4-FFF2-40B4-BE49-F238E27FC236}">
                <a16:creationId xmlns:a16="http://schemas.microsoft.com/office/drawing/2014/main" id="{C2798BED-F1FB-80CB-F5B4-DEA6F2BA7266}"/>
              </a:ext>
            </a:extLst>
          </p:cNvPr>
          <p:cNvSpPr>
            <a:spLocks noGrp="1"/>
          </p:cNvSpPr>
          <p:nvPr>
            <p:ph type="sldNum" sz="quarter" idx="12"/>
          </p:nvPr>
        </p:nvSpPr>
        <p:spPr>
          <a:xfrm>
            <a:off x="8763000" y="381000"/>
            <a:ext cx="2743200" cy="365125"/>
          </a:xfrm>
        </p:spPr>
        <p:txBody>
          <a:bodyPr>
            <a:normAutofit/>
          </a:bodyPr>
          <a:lstStyle/>
          <a:p>
            <a:pPr>
              <a:spcAft>
                <a:spcPts val="600"/>
              </a:spcAft>
            </a:pPr>
            <a:fld id="{F302176B-0E47-46AC-8F43-DAB4B8A37D06}" type="slidenum">
              <a:rPr lang="tr-TR" smtClean="0"/>
              <a:pPr>
                <a:spcAft>
                  <a:spcPts val="600"/>
                </a:spcAft>
              </a:pPr>
              <a:t>14</a:t>
            </a:fld>
            <a:endParaRPr lang="tr-TR"/>
          </a:p>
        </p:txBody>
      </p:sp>
      <p:sp>
        <p:nvSpPr>
          <p:cNvPr id="3" name="İçerik Yer Tutucusu 2">
            <a:extLst>
              <a:ext uri="{FF2B5EF4-FFF2-40B4-BE49-F238E27FC236}">
                <a16:creationId xmlns:a16="http://schemas.microsoft.com/office/drawing/2014/main" id="{1448916B-CF80-68DE-8013-1DD085BE1BDC}"/>
              </a:ext>
            </a:extLst>
          </p:cNvPr>
          <p:cNvSpPr>
            <a:spLocks noGrp="1"/>
          </p:cNvSpPr>
          <p:nvPr>
            <p:ph idx="1"/>
          </p:nvPr>
        </p:nvSpPr>
        <p:spPr>
          <a:xfrm>
            <a:off x="677333" y="2194560"/>
            <a:ext cx="5816600" cy="4024125"/>
          </a:xfrm>
        </p:spPr>
        <p:txBody>
          <a:bodyPr>
            <a:normAutofit/>
          </a:bodyPr>
          <a:lstStyle/>
          <a:p>
            <a:pPr marL="0" indent="0">
              <a:buNone/>
            </a:pPr>
            <a:r>
              <a:rPr lang="tr-TR" dirty="0">
                <a:hlinkClick r:id="rId2"/>
              </a:rPr>
              <a:t>https://kyb.alanya.edu.tr/iso-kys/formlar/formlarin-tamami/</a:t>
            </a:r>
            <a:r>
              <a:rPr lang="tr-TR" dirty="0"/>
              <a:t> adresi üzerinden üniversitemizde kullanılan akademik ve idari tüm standart formlara ulaşabilirsiniz.</a:t>
            </a:r>
          </a:p>
          <a:p>
            <a:pPr marL="0" indent="0">
              <a:buNone/>
            </a:pPr>
            <a:endParaRPr lang="tr-TR" dirty="0"/>
          </a:p>
        </p:txBody>
      </p:sp>
      <p:pic>
        <p:nvPicPr>
          <p:cNvPr id="8" name="Graphic 7" descr="Kitaplar">
            <a:extLst>
              <a:ext uri="{FF2B5EF4-FFF2-40B4-BE49-F238E27FC236}">
                <a16:creationId xmlns:a16="http://schemas.microsoft.com/office/drawing/2014/main" id="{E2CE1857-0548-AE33-FBCC-3D18070A9FC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425931" y="2272748"/>
            <a:ext cx="3639337" cy="3639337"/>
          </a:xfrm>
          <a:prstGeom prst="rect">
            <a:avLst/>
          </a:prstGeom>
        </p:spPr>
      </p:pic>
    </p:spTree>
    <p:extLst>
      <p:ext uri="{BB962C8B-B14F-4D97-AF65-F5344CB8AC3E}">
        <p14:creationId xmlns:p14="http://schemas.microsoft.com/office/powerpoint/2010/main" val="4463313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826337D6-C32F-6789-3270-25E0E072263F}"/>
              </a:ext>
            </a:extLst>
          </p:cNvPr>
          <p:cNvSpPr>
            <a:spLocks noGrp="1"/>
          </p:cNvSpPr>
          <p:nvPr>
            <p:ph type="title"/>
          </p:nvPr>
        </p:nvSpPr>
        <p:spPr>
          <a:xfrm>
            <a:off x="2895600" y="764373"/>
            <a:ext cx="8610600" cy="1293028"/>
          </a:xfrm>
        </p:spPr>
        <p:txBody>
          <a:bodyPr>
            <a:normAutofit/>
          </a:bodyPr>
          <a:lstStyle/>
          <a:p>
            <a:r>
              <a:rPr lang="tr-TR" b="1" dirty="0"/>
              <a:t>Üniversitemiz stratejik planları</a:t>
            </a:r>
          </a:p>
        </p:txBody>
      </p:sp>
      <p:sp>
        <p:nvSpPr>
          <p:cNvPr id="4" name="Slayt Numarası Yer Tutucusu 3">
            <a:extLst>
              <a:ext uri="{FF2B5EF4-FFF2-40B4-BE49-F238E27FC236}">
                <a16:creationId xmlns:a16="http://schemas.microsoft.com/office/drawing/2014/main" id="{766A5F17-DFEC-51F1-B7A5-60CCC514DAEC}"/>
              </a:ext>
            </a:extLst>
          </p:cNvPr>
          <p:cNvSpPr>
            <a:spLocks noGrp="1"/>
          </p:cNvSpPr>
          <p:nvPr>
            <p:ph type="sldNum" sz="quarter" idx="12"/>
          </p:nvPr>
        </p:nvSpPr>
        <p:spPr>
          <a:xfrm>
            <a:off x="8763000" y="381000"/>
            <a:ext cx="2743200" cy="365125"/>
          </a:xfrm>
        </p:spPr>
        <p:txBody>
          <a:bodyPr>
            <a:normAutofit/>
          </a:bodyPr>
          <a:lstStyle/>
          <a:p>
            <a:pPr>
              <a:spcAft>
                <a:spcPts val="600"/>
              </a:spcAft>
            </a:pPr>
            <a:fld id="{F302176B-0E47-46AC-8F43-DAB4B8A37D06}" type="slidenum">
              <a:rPr lang="tr-TR" smtClean="0"/>
              <a:pPr>
                <a:spcAft>
                  <a:spcPts val="600"/>
                </a:spcAft>
              </a:pPr>
              <a:t>15</a:t>
            </a:fld>
            <a:endParaRPr lang="tr-TR"/>
          </a:p>
        </p:txBody>
      </p:sp>
      <p:graphicFrame>
        <p:nvGraphicFramePr>
          <p:cNvPr id="15" name="İçerik Yer Tutucusu 2">
            <a:extLst>
              <a:ext uri="{FF2B5EF4-FFF2-40B4-BE49-F238E27FC236}">
                <a16:creationId xmlns:a16="http://schemas.microsoft.com/office/drawing/2014/main" id="{0AACB23F-F815-4C12-7B84-52C4A1106907}"/>
              </a:ext>
            </a:extLst>
          </p:cNvPr>
          <p:cNvGraphicFramePr>
            <a:graphicFrameLocks noGrp="1"/>
          </p:cNvGraphicFramePr>
          <p:nvPr>
            <p:ph idx="1"/>
            <p:extLst>
              <p:ext uri="{D42A27DB-BD31-4B8C-83A1-F6EECF244321}">
                <p14:modId xmlns:p14="http://schemas.microsoft.com/office/powerpoint/2010/main" val="2963610363"/>
              </p:ext>
            </p:extLst>
          </p:nvPr>
        </p:nvGraphicFramePr>
        <p:xfrm>
          <a:off x="677333" y="2194560"/>
          <a:ext cx="5816600" cy="40241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Resim 5" descr="metin, ekran görüntüsü, tasarım içeren bir resim&#10;&#10;Yapay zeka tarafından oluşturulan içerik yanlış olabilir.">
            <a:extLst>
              <a:ext uri="{FF2B5EF4-FFF2-40B4-BE49-F238E27FC236}">
                <a16:creationId xmlns:a16="http://schemas.microsoft.com/office/drawing/2014/main" id="{00806086-2E6A-E001-9D3B-5B1878EE63D3}"/>
              </a:ext>
            </a:extLst>
          </p:cNvPr>
          <p:cNvPicPr>
            <a:picLocks noChangeAspect="1"/>
          </p:cNvPicPr>
          <p:nvPr/>
        </p:nvPicPr>
        <p:blipFill>
          <a:blip r:embed="rId7"/>
          <a:stretch>
            <a:fillRect/>
          </a:stretch>
        </p:blipFill>
        <p:spPr>
          <a:xfrm>
            <a:off x="8167688" y="2306897"/>
            <a:ext cx="1824038" cy="2543175"/>
          </a:xfrm>
          <a:prstGeom prst="rect">
            <a:avLst/>
          </a:prstGeom>
        </p:spPr>
      </p:pic>
    </p:spTree>
    <p:extLst>
      <p:ext uri="{BB962C8B-B14F-4D97-AF65-F5344CB8AC3E}">
        <p14:creationId xmlns:p14="http://schemas.microsoft.com/office/powerpoint/2010/main" val="17828586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50B5B60-C306-E5A3-2BF8-F11DDEAFC5CE}"/>
              </a:ext>
            </a:extLst>
          </p:cNvPr>
          <p:cNvSpPr>
            <a:spLocks noGrp="1"/>
          </p:cNvSpPr>
          <p:nvPr>
            <p:ph type="title"/>
          </p:nvPr>
        </p:nvSpPr>
        <p:spPr>
          <a:xfrm>
            <a:off x="2895600" y="639314"/>
            <a:ext cx="8610600" cy="640845"/>
          </a:xfrm>
        </p:spPr>
        <p:txBody>
          <a:bodyPr>
            <a:normAutofit/>
          </a:bodyPr>
          <a:lstStyle/>
          <a:p>
            <a:r>
              <a:rPr lang="tr-TR" b="1" dirty="0"/>
              <a:t>AKREDİTASYON</a:t>
            </a:r>
            <a:r>
              <a:rPr lang="tr-TR" dirty="0"/>
              <a:t> </a:t>
            </a:r>
          </a:p>
        </p:txBody>
      </p:sp>
      <p:sp>
        <p:nvSpPr>
          <p:cNvPr id="4" name="Slayt Numarası Yer Tutucusu 3">
            <a:extLst>
              <a:ext uri="{FF2B5EF4-FFF2-40B4-BE49-F238E27FC236}">
                <a16:creationId xmlns:a16="http://schemas.microsoft.com/office/drawing/2014/main" id="{23B78ECA-5C59-9943-D956-8A290E17422C}"/>
              </a:ext>
            </a:extLst>
          </p:cNvPr>
          <p:cNvSpPr>
            <a:spLocks noGrp="1"/>
          </p:cNvSpPr>
          <p:nvPr>
            <p:ph type="sldNum" sz="quarter" idx="12"/>
          </p:nvPr>
        </p:nvSpPr>
        <p:spPr/>
        <p:txBody>
          <a:bodyPr/>
          <a:lstStyle/>
          <a:p>
            <a:r>
              <a:rPr lang="tr-TR" dirty="0"/>
              <a:t> </a:t>
            </a:r>
          </a:p>
        </p:txBody>
      </p:sp>
      <p:sp>
        <p:nvSpPr>
          <p:cNvPr id="8" name="İçerik Yer Tutucusu 7">
            <a:extLst>
              <a:ext uri="{FF2B5EF4-FFF2-40B4-BE49-F238E27FC236}">
                <a16:creationId xmlns:a16="http://schemas.microsoft.com/office/drawing/2014/main" id="{EF605CF9-CE6E-727B-DE9A-3072869DA7E8}"/>
              </a:ext>
            </a:extLst>
          </p:cNvPr>
          <p:cNvSpPr>
            <a:spLocks noGrp="1"/>
          </p:cNvSpPr>
          <p:nvPr>
            <p:ph idx="1"/>
          </p:nvPr>
        </p:nvSpPr>
        <p:spPr>
          <a:xfrm>
            <a:off x="685800" y="1533526"/>
            <a:ext cx="10820400" cy="4685160"/>
          </a:xfrm>
        </p:spPr>
        <p:txBody>
          <a:bodyPr>
            <a:normAutofit/>
          </a:bodyPr>
          <a:lstStyle/>
          <a:p>
            <a:pPr algn="just">
              <a:spcBef>
                <a:spcPts val="2250"/>
              </a:spcBef>
              <a:buNone/>
            </a:pPr>
            <a:r>
              <a:rPr lang="tr-TR" b="1" i="0" dirty="0">
                <a:solidFill>
                  <a:srgbClr val="333333"/>
                </a:solidFill>
                <a:effectLst/>
                <a:latin typeface="DM Sans" panose="020F0502020204030204" pitchFamily="2" charset="-94"/>
              </a:rPr>
              <a:t>Kurumsal Akreditasyon; </a:t>
            </a:r>
          </a:p>
          <a:p>
            <a:pPr algn="just">
              <a:spcBef>
                <a:spcPts val="2250"/>
              </a:spcBef>
              <a:buNone/>
            </a:pPr>
            <a:r>
              <a:rPr lang="tr-TR" sz="1200" b="0" dirty="0">
                <a:solidFill>
                  <a:srgbClr val="333333"/>
                </a:solidFill>
                <a:effectLst/>
                <a:latin typeface="DM Sans" pitchFamily="2" charset="-94"/>
              </a:rPr>
              <a:t>      Yükseköğretim Kalite Kurulu tarafından oluşturulan değerlendirme takımları tarafından Kurumsal Dış Değerlendirme ve Akreditasyon Ölçütleri ile Kurumsal Dış Değerlendirme ve Akreditasyon Kılavuzu kapsamında yürütülmektedir.</a:t>
            </a:r>
          </a:p>
          <a:p>
            <a:pPr algn="just">
              <a:spcBef>
                <a:spcPts val="2250"/>
              </a:spcBef>
              <a:buNone/>
            </a:pPr>
            <a:r>
              <a:rPr lang="tr-TR" sz="1200" b="0" dirty="0">
                <a:solidFill>
                  <a:srgbClr val="333333"/>
                </a:solidFill>
                <a:effectLst/>
                <a:latin typeface="DM Sans" pitchFamily="2" charset="-94"/>
              </a:rPr>
              <a:t>      Her yıl </a:t>
            </a:r>
            <a:r>
              <a:rPr lang="tr-TR" sz="1200" b="1" i="0" dirty="0">
                <a:solidFill>
                  <a:srgbClr val="333333"/>
                </a:solidFill>
                <a:effectLst/>
                <a:latin typeface="DM Sans" panose="020F0502020204030204" pitchFamily="2" charset="-94"/>
              </a:rPr>
              <a:t>Kurumsal Akreditasyona </a:t>
            </a:r>
            <a:r>
              <a:rPr lang="tr-TR" sz="1200" b="0" dirty="0">
                <a:solidFill>
                  <a:srgbClr val="333333"/>
                </a:solidFill>
                <a:effectLst/>
                <a:latin typeface="DM Sans" pitchFamily="2" charset="-94"/>
              </a:rPr>
              <a:t>dâhil edilecek yükseköğretim kurumları YÖKAK tarafından belirlenmekte ve belirlenen bu yükseköğretim kurumlarının yapısına uygun olarak değerlendirme takımları oluşturulmaktadır. Söz konusu değerlendirme takımları tarafından ilgili yükseköğretim kurumlarına iki ziyaret (ön ziyaret ve saha ziyareti) gerçekleştirilmektedir.</a:t>
            </a:r>
          </a:p>
          <a:p>
            <a:pPr algn="just">
              <a:spcBef>
                <a:spcPts val="2250"/>
              </a:spcBef>
              <a:buNone/>
            </a:pPr>
            <a:r>
              <a:rPr lang="tr-TR" sz="1200" b="0" dirty="0">
                <a:solidFill>
                  <a:srgbClr val="333333"/>
                </a:solidFill>
                <a:effectLst/>
                <a:latin typeface="DM Sans" pitchFamily="2" charset="-94"/>
              </a:rPr>
              <a:t>      Bu ziyaretleri neticesinde değerlendirme takımları tarafından Kurumsal Akreditasyon Raporları (KAR) hazırlanmakta ve bu raporlar göz önünde bulundurularak YÖKAK tarafından akreditasyona ilişkin karar verilmektedir.</a:t>
            </a:r>
          </a:p>
          <a:p>
            <a:pPr algn="just">
              <a:spcBef>
                <a:spcPts val="2250"/>
              </a:spcBef>
              <a:buNone/>
            </a:pPr>
            <a:endParaRPr lang="tr-TR" b="0" dirty="0">
              <a:solidFill>
                <a:srgbClr val="333333"/>
              </a:solidFill>
              <a:effectLst/>
              <a:latin typeface="DM Sans" pitchFamily="2" charset="-94"/>
            </a:endParaRPr>
          </a:p>
          <a:p>
            <a:pPr>
              <a:buNone/>
            </a:pPr>
            <a:br>
              <a:rPr lang="tr-TR" dirty="0">
                <a:effectLst/>
              </a:rPr>
            </a:br>
            <a:endParaRPr lang="tr-TR" b="1" i="0" dirty="0">
              <a:solidFill>
                <a:srgbClr val="333333"/>
              </a:solidFill>
              <a:effectLst/>
              <a:latin typeface="DM Sans" panose="020F0502020204030204" pitchFamily="2" charset="-94"/>
            </a:endParaRPr>
          </a:p>
          <a:p>
            <a:pPr algn="just">
              <a:buNone/>
            </a:pPr>
            <a:endParaRPr lang="tr-TR" b="1" dirty="0">
              <a:solidFill>
                <a:srgbClr val="333333"/>
              </a:solidFill>
              <a:latin typeface="DM Sans" panose="020F0502020204030204" pitchFamily="2" charset="-94"/>
            </a:endParaRPr>
          </a:p>
          <a:p>
            <a:pPr algn="just">
              <a:buNone/>
            </a:pPr>
            <a:endParaRPr lang="tr-TR" b="1" dirty="0">
              <a:solidFill>
                <a:srgbClr val="333333"/>
              </a:solidFill>
              <a:latin typeface="DM Sans" panose="020F0502020204030204" pitchFamily="2" charset="-94"/>
            </a:endParaRPr>
          </a:p>
          <a:p>
            <a:pPr algn="just">
              <a:buNone/>
            </a:pPr>
            <a:endParaRPr lang="tr-TR" sz="900" b="1" dirty="0">
              <a:solidFill>
                <a:srgbClr val="333333"/>
              </a:solidFill>
              <a:latin typeface="DM Sans" panose="020F0502020204030204" pitchFamily="2" charset="-94"/>
            </a:endParaRPr>
          </a:p>
          <a:p>
            <a:pPr algn="just">
              <a:buNone/>
            </a:pPr>
            <a:endParaRPr lang="tr-TR" b="1" i="0" dirty="0">
              <a:solidFill>
                <a:srgbClr val="333333"/>
              </a:solidFill>
              <a:effectLst/>
              <a:latin typeface="DM Sans" panose="020F0502020204030204" pitchFamily="2" charset="-94"/>
            </a:endParaRPr>
          </a:p>
        </p:txBody>
      </p:sp>
      <p:pic>
        <p:nvPicPr>
          <p:cNvPr id="10" name="Resim 9">
            <a:extLst>
              <a:ext uri="{FF2B5EF4-FFF2-40B4-BE49-F238E27FC236}">
                <a16:creationId xmlns:a16="http://schemas.microsoft.com/office/drawing/2014/main" id="{6BAB6A5E-742A-2149-53D3-B5C87D130145}"/>
              </a:ext>
            </a:extLst>
          </p:cNvPr>
          <p:cNvPicPr>
            <a:picLocks noChangeAspect="1"/>
          </p:cNvPicPr>
          <p:nvPr/>
        </p:nvPicPr>
        <p:blipFill>
          <a:blip r:embed="rId3"/>
          <a:srcRect l="27344" t="43195" r="26328" b="22083"/>
          <a:stretch/>
        </p:blipFill>
        <p:spPr>
          <a:xfrm>
            <a:off x="5857875" y="3876106"/>
            <a:ext cx="5648325" cy="2381251"/>
          </a:xfrm>
          <a:prstGeom prst="rect">
            <a:avLst/>
          </a:prstGeom>
        </p:spPr>
      </p:pic>
    </p:spTree>
    <p:extLst>
      <p:ext uri="{BB962C8B-B14F-4D97-AF65-F5344CB8AC3E}">
        <p14:creationId xmlns:p14="http://schemas.microsoft.com/office/powerpoint/2010/main" val="18494812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152D08-9FD2-7D1A-74AB-5B1F68A9DCCA}"/>
              </a:ext>
            </a:extLst>
          </p:cNvPr>
          <p:cNvSpPr>
            <a:spLocks noGrp="1"/>
          </p:cNvSpPr>
          <p:nvPr>
            <p:ph type="title"/>
          </p:nvPr>
        </p:nvSpPr>
        <p:spPr/>
        <p:txBody>
          <a:bodyPr/>
          <a:lstStyle/>
          <a:p>
            <a:r>
              <a:rPr lang="tr-TR" b="1" dirty="0"/>
              <a:t>AKREDİTASYON</a:t>
            </a:r>
          </a:p>
        </p:txBody>
      </p:sp>
      <p:sp>
        <p:nvSpPr>
          <p:cNvPr id="3" name="İçerik Yer Tutucusu 2">
            <a:extLst>
              <a:ext uri="{FF2B5EF4-FFF2-40B4-BE49-F238E27FC236}">
                <a16:creationId xmlns:a16="http://schemas.microsoft.com/office/drawing/2014/main" id="{CBFC6EA0-F7B5-A0AD-EA4D-D959BF5EAD3F}"/>
              </a:ext>
            </a:extLst>
          </p:cNvPr>
          <p:cNvSpPr>
            <a:spLocks noGrp="1"/>
          </p:cNvSpPr>
          <p:nvPr>
            <p:ph idx="1"/>
          </p:nvPr>
        </p:nvSpPr>
        <p:spPr/>
        <p:txBody>
          <a:bodyPr>
            <a:normAutofit/>
          </a:bodyPr>
          <a:lstStyle/>
          <a:p>
            <a:pPr algn="just">
              <a:buNone/>
            </a:pPr>
            <a:r>
              <a:rPr lang="tr-TR" b="1" i="0" dirty="0">
                <a:solidFill>
                  <a:srgbClr val="333333"/>
                </a:solidFill>
                <a:effectLst/>
                <a:latin typeface="DM Sans" panose="020F0502020204030204" pitchFamily="2" charset="-94"/>
              </a:rPr>
              <a:t>    Program Akreditasyonu</a:t>
            </a:r>
            <a:r>
              <a:rPr lang="tr-TR" b="0" i="0" dirty="0">
                <a:solidFill>
                  <a:srgbClr val="333333"/>
                </a:solidFill>
                <a:effectLst/>
                <a:latin typeface="DM Sans" panose="020F0502020204030204" pitchFamily="2" charset="-94"/>
              </a:rPr>
              <a:t>; bir akreditasyon kuruluşu tarafından belirli bir alanda önceden belirlenmiş, akademik ve alana özgü standartların bir yükseköğretim programı tarafından karşılanıp karşılanmadığını ölçen değerlendirme ve dış kalite güvence sürecini ifade etmektedir.</a:t>
            </a:r>
          </a:p>
          <a:p>
            <a:pPr algn="just">
              <a:buNone/>
            </a:pPr>
            <a:r>
              <a:rPr lang="tr-TR" dirty="0">
                <a:solidFill>
                  <a:srgbClr val="333333"/>
                </a:solidFill>
                <a:latin typeface="DM Sans" panose="020F0502020204030204" pitchFamily="2" charset="-94"/>
              </a:rPr>
              <a:t>   Üniversitemizde program akreditasyon çalışmalarına başlayan akademik birimlerimiz mevcuttur.</a:t>
            </a:r>
          </a:p>
          <a:p>
            <a:pPr algn="just">
              <a:buNone/>
            </a:pPr>
            <a:r>
              <a:rPr lang="tr-TR" sz="2000" b="0" i="0" dirty="0">
                <a:solidFill>
                  <a:srgbClr val="333333"/>
                </a:solidFill>
                <a:effectLst/>
                <a:latin typeface="DM Sans" panose="020F0502020204030204" pitchFamily="2" charset="-94"/>
              </a:rPr>
              <a:t>  </a:t>
            </a:r>
            <a:r>
              <a:rPr lang="tr-TR" sz="2000" dirty="0"/>
              <a:t>          </a:t>
            </a:r>
            <a:r>
              <a:rPr lang="tr-TR" sz="2000" b="0" i="0" dirty="0">
                <a:solidFill>
                  <a:srgbClr val="333333"/>
                </a:solidFill>
                <a:effectLst/>
                <a:latin typeface="DM Sans" panose="020F0502020204030204" pitchFamily="2" charset="-94"/>
                <a:hlinkClick r:id="rId2"/>
              </a:rPr>
              <a:t>https://www.yokak.gov.tr/tescil-suresi-devam-eden-akreditasyon-kuruluslari/</a:t>
            </a:r>
            <a:endParaRPr lang="tr-TR" sz="2000" b="0" i="0" dirty="0">
              <a:solidFill>
                <a:srgbClr val="333333"/>
              </a:solidFill>
              <a:effectLst/>
              <a:latin typeface="DM Sans" panose="020F0502020204030204" pitchFamily="2" charset="-94"/>
            </a:endParaRPr>
          </a:p>
          <a:p>
            <a:pPr>
              <a:defRPr sz="1800"/>
            </a:pPr>
            <a:endParaRPr lang="tr-TR" sz="1000" b="1" dirty="0">
              <a:solidFill>
                <a:srgbClr val="FF0000"/>
              </a:solidFill>
              <a:latin typeface="DM Sans" panose="020F0502020204030204" pitchFamily="2" charset="-94"/>
            </a:endParaRPr>
          </a:p>
          <a:p>
            <a:pPr algn="just">
              <a:buNone/>
            </a:pPr>
            <a:endParaRPr lang="tr-TR" sz="1000" b="1" dirty="0">
              <a:solidFill>
                <a:srgbClr val="FF0000"/>
              </a:solidFill>
              <a:latin typeface="DM Sans" panose="020F0502020204030204" pitchFamily="2" charset="-94"/>
            </a:endParaRPr>
          </a:p>
          <a:p>
            <a:pPr algn="just">
              <a:buNone/>
            </a:pPr>
            <a:endParaRPr lang="tr-TR" dirty="0"/>
          </a:p>
        </p:txBody>
      </p:sp>
      <p:sp>
        <p:nvSpPr>
          <p:cNvPr id="4" name="Slayt Numarası Yer Tutucusu 3">
            <a:extLst>
              <a:ext uri="{FF2B5EF4-FFF2-40B4-BE49-F238E27FC236}">
                <a16:creationId xmlns:a16="http://schemas.microsoft.com/office/drawing/2014/main" id="{920CFF75-843F-B092-4966-BECD0AE66EBF}"/>
              </a:ext>
            </a:extLst>
          </p:cNvPr>
          <p:cNvSpPr>
            <a:spLocks noGrp="1"/>
          </p:cNvSpPr>
          <p:nvPr>
            <p:ph type="sldNum" sz="quarter" idx="12"/>
          </p:nvPr>
        </p:nvSpPr>
        <p:spPr/>
        <p:txBody>
          <a:bodyPr/>
          <a:lstStyle/>
          <a:p>
            <a:fld id="{F302176B-0E47-46AC-8F43-DAB4B8A37D06}" type="slidenum">
              <a:rPr lang="tr-TR" smtClean="0"/>
              <a:pPr/>
              <a:t>17</a:t>
            </a:fld>
            <a:endParaRPr lang="tr-TR"/>
          </a:p>
        </p:txBody>
      </p:sp>
      <p:sp>
        <p:nvSpPr>
          <p:cNvPr id="6" name="Dikdörtgen 5" descr="Bağlantı">
            <a:extLst>
              <a:ext uri="{FF2B5EF4-FFF2-40B4-BE49-F238E27FC236}">
                <a16:creationId xmlns:a16="http://schemas.microsoft.com/office/drawing/2014/main" id="{CF56E50E-C212-1FBA-9F4C-C718CA1C4B97}"/>
              </a:ext>
            </a:extLst>
          </p:cNvPr>
          <p:cNvSpPr/>
          <p:nvPr/>
        </p:nvSpPr>
        <p:spPr>
          <a:xfrm>
            <a:off x="866775" y="4206622"/>
            <a:ext cx="581025" cy="492455"/>
          </a:xfrm>
          <a:prstGeom prst="rect">
            <a:avLst/>
          </a:prstGeom>
          <a: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tr-TR"/>
          </a:p>
        </p:txBody>
      </p:sp>
    </p:spTree>
    <p:extLst>
      <p:ext uri="{BB962C8B-B14F-4D97-AF65-F5344CB8AC3E}">
        <p14:creationId xmlns:p14="http://schemas.microsoft.com/office/powerpoint/2010/main" val="30747028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36078FA-F9EB-9836-1EDC-0D0C705920CB}"/>
              </a:ext>
            </a:extLst>
          </p:cNvPr>
          <p:cNvSpPr>
            <a:spLocks noGrp="1"/>
          </p:cNvSpPr>
          <p:nvPr>
            <p:ph idx="1"/>
          </p:nvPr>
        </p:nvSpPr>
        <p:spPr/>
        <p:txBody>
          <a:bodyPr/>
          <a:lstStyle/>
          <a:p>
            <a:pPr>
              <a:defRPr sz="1800"/>
            </a:pPr>
            <a:r>
              <a:rPr lang="tr-TR" dirty="0"/>
              <a:t>📌 6331 sayılı İş Sağlığı ve Güvenliği Kanunu kapsamında, tüm akademik ve idari personelin "Temel İş Sağlığı ve Güvenliği Eğitimi" alması </a:t>
            </a:r>
            <a:r>
              <a:rPr lang="tr-TR" b="1" dirty="0"/>
              <a:t>zorunludur</a:t>
            </a:r>
            <a:r>
              <a:rPr lang="tr-TR" dirty="0"/>
              <a:t>.</a:t>
            </a:r>
          </a:p>
          <a:p>
            <a:pPr>
              <a:defRPr sz="1800"/>
            </a:pPr>
            <a:endParaRPr lang="tr-TR" dirty="0"/>
          </a:p>
          <a:p>
            <a:pPr>
              <a:defRPr sz="1800"/>
            </a:pPr>
            <a:r>
              <a:rPr lang="tr-TR" dirty="0"/>
              <a:t>📍 Eğitim platformuna erişim için:</a:t>
            </a:r>
          </a:p>
          <a:p>
            <a:pPr>
              <a:defRPr sz="1800"/>
            </a:pPr>
            <a:r>
              <a:rPr lang="tr-TR" dirty="0"/>
              <a:t>👉 https://isgegitim.alanya.edu.tr</a:t>
            </a:r>
          </a:p>
          <a:p>
            <a:pPr>
              <a:defRPr sz="1800"/>
            </a:pPr>
            <a:endParaRPr lang="tr-TR" dirty="0"/>
          </a:p>
          <a:p>
            <a:pPr>
              <a:defRPr sz="1800"/>
            </a:pPr>
            <a:r>
              <a:rPr lang="tr-TR" dirty="0"/>
              <a:t>📅 Eğitimin </a:t>
            </a:r>
            <a:r>
              <a:rPr lang="tr-TR" b="1" dirty="0"/>
              <a:t>30 gün içerisinde </a:t>
            </a:r>
            <a:r>
              <a:rPr lang="tr-TR" dirty="0"/>
              <a:t>tamamlanması gerekmektedir.</a:t>
            </a:r>
          </a:p>
          <a:p>
            <a:pPr>
              <a:defRPr sz="1800"/>
            </a:pPr>
            <a:r>
              <a:rPr lang="tr-TR" dirty="0"/>
              <a:t>Eğitim sonunda sistem üzerinden sertifikanız otomatik olarak oluşturulacaktır.</a:t>
            </a:r>
          </a:p>
          <a:p>
            <a:pPr>
              <a:defRPr sz="1800"/>
            </a:pPr>
            <a:endParaRPr lang="tr-TR" dirty="0"/>
          </a:p>
          <a:p>
            <a:pPr>
              <a:defRPr sz="1800"/>
            </a:pPr>
            <a:r>
              <a:rPr lang="tr-TR" dirty="0"/>
              <a:t>ℹ️ Eğitim hakkında destek ve iletişim için:</a:t>
            </a:r>
          </a:p>
          <a:p>
            <a:pPr>
              <a:defRPr sz="1800"/>
            </a:pPr>
            <a:r>
              <a:rPr lang="tr-TR" dirty="0"/>
              <a:t>📧 isg@alanya.edu.tr</a:t>
            </a:r>
          </a:p>
        </p:txBody>
      </p:sp>
      <p:sp>
        <p:nvSpPr>
          <p:cNvPr id="4" name="Slayt Numarası Yer Tutucusu 3">
            <a:extLst>
              <a:ext uri="{FF2B5EF4-FFF2-40B4-BE49-F238E27FC236}">
                <a16:creationId xmlns:a16="http://schemas.microsoft.com/office/drawing/2014/main" id="{B911CD47-D525-B70C-5ED1-A175B95BCF94}"/>
              </a:ext>
            </a:extLst>
          </p:cNvPr>
          <p:cNvSpPr>
            <a:spLocks noGrp="1"/>
          </p:cNvSpPr>
          <p:nvPr>
            <p:ph type="sldNum" sz="quarter" idx="12"/>
          </p:nvPr>
        </p:nvSpPr>
        <p:spPr/>
        <p:txBody>
          <a:bodyPr/>
          <a:lstStyle/>
          <a:p>
            <a:fld id="{F302176B-0E47-46AC-8F43-DAB4B8A37D06}" type="slidenum">
              <a:rPr lang="tr-TR" smtClean="0"/>
              <a:pPr/>
              <a:t>18</a:t>
            </a:fld>
            <a:endParaRPr lang="tr-TR"/>
          </a:p>
        </p:txBody>
      </p:sp>
      <p:sp>
        <p:nvSpPr>
          <p:cNvPr id="5" name="TextBox 1">
            <a:extLst>
              <a:ext uri="{FF2B5EF4-FFF2-40B4-BE49-F238E27FC236}">
                <a16:creationId xmlns:a16="http://schemas.microsoft.com/office/drawing/2014/main" id="{3C8F3637-396E-C251-6A14-009E1B8FF571}"/>
              </a:ext>
            </a:extLst>
          </p:cNvPr>
          <p:cNvSpPr txBox="1">
            <a:spLocks noGrp="1"/>
          </p:cNvSpPr>
          <p:nvPr>
            <p:ph type="title"/>
          </p:nvPr>
        </p:nvSpPr>
        <p:spPr>
          <a:xfrm>
            <a:off x="2895600" y="763588"/>
            <a:ext cx="8610600" cy="1293812"/>
          </a:xfrm>
          <a:prstGeom prst="rect">
            <a:avLst/>
          </a:prstGeom>
          <a:noFill/>
        </p:spPr>
        <p:txBody>
          <a:bodyPr wrap="square">
            <a:spAutoFit/>
          </a:bodyPr>
          <a:lstStyle/>
          <a:p>
            <a:pPr>
              <a:defRPr sz="3200" b="1">
                <a:solidFill>
                  <a:srgbClr val="00467F"/>
                </a:solidFill>
              </a:defRPr>
            </a:pPr>
            <a:r>
              <a:rPr dirty="0"/>
              <a:t>Temel </a:t>
            </a:r>
            <a:r>
              <a:rPr dirty="0" err="1"/>
              <a:t>İş</a:t>
            </a:r>
            <a:r>
              <a:rPr dirty="0"/>
              <a:t> </a:t>
            </a:r>
            <a:r>
              <a:rPr dirty="0" err="1"/>
              <a:t>Sağlığı</a:t>
            </a:r>
            <a:r>
              <a:rPr dirty="0"/>
              <a:t> </a:t>
            </a:r>
            <a:r>
              <a:rPr dirty="0" err="1"/>
              <a:t>ve</a:t>
            </a:r>
            <a:r>
              <a:rPr dirty="0"/>
              <a:t> </a:t>
            </a:r>
            <a:r>
              <a:rPr dirty="0" err="1"/>
              <a:t>Güvenliği</a:t>
            </a:r>
            <a:r>
              <a:rPr dirty="0"/>
              <a:t> </a:t>
            </a:r>
            <a:r>
              <a:rPr dirty="0" err="1"/>
              <a:t>Eğitimi</a:t>
            </a:r>
            <a:endParaRPr dirty="0"/>
          </a:p>
        </p:txBody>
      </p:sp>
    </p:spTree>
    <p:extLst>
      <p:ext uri="{BB962C8B-B14F-4D97-AF65-F5344CB8AC3E}">
        <p14:creationId xmlns:p14="http://schemas.microsoft.com/office/powerpoint/2010/main" val="12347114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1">
                <a:tint val="93000"/>
                <a:shade val="98000"/>
                <a:satMod val="150000"/>
                <a:lumMod val="102000"/>
              </a:schemeClr>
            </a:gs>
            <a:gs pos="50000">
              <a:schemeClr val="bg1">
                <a:tint val="98000"/>
                <a:shade val="90000"/>
                <a:satMod val="130000"/>
                <a:lumMod val="103000"/>
              </a:schemeClr>
            </a:gs>
            <a:gs pos="100000">
              <a:schemeClr val="bg1">
                <a:shade val="63000"/>
                <a:satMod val="120000"/>
              </a:schemeClr>
            </a:gs>
          </a:gsLst>
          <a:lin ang="5400000" scaled="0"/>
        </a:gradFill>
        <a:effectLst/>
      </p:bgPr>
    </p:bg>
    <p:spTree>
      <p:nvGrpSpPr>
        <p:cNvPr id="1" name=""/>
        <p:cNvGrpSpPr/>
        <p:nvPr/>
      </p:nvGrpSpPr>
      <p:grpSpPr>
        <a:xfrm>
          <a:off x="0" y="0"/>
          <a:ext cx="0" cy="0"/>
          <a:chOff x="0" y="0"/>
          <a:chExt cx="0" cy="0"/>
        </a:xfrm>
      </p:grpSpPr>
      <p:sp useBgFill="1">
        <p:nvSpPr>
          <p:cNvPr id="60" name="Rectangle 59">
            <a:extLst>
              <a:ext uri="{FF2B5EF4-FFF2-40B4-BE49-F238E27FC236}">
                <a16:creationId xmlns:a16="http://schemas.microsoft.com/office/drawing/2014/main" id="{EFECDA1F-977F-40AF-840D-D05BB091DD6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86000"/>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Rectangle 61">
            <a:extLst>
              <a:ext uri="{FF2B5EF4-FFF2-40B4-BE49-F238E27FC236}">
                <a16:creationId xmlns:a16="http://schemas.microsoft.com/office/drawing/2014/main" id="{BB9FECD2-89B7-4AC3-8D54-9733D60AF2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286000"/>
          </a:xfrm>
          <a:prstGeom prst="rect">
            <a:avLst/>
          </a:prstGeom>
          <a:solidFill>
            <a:schemeClr val="tx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4" name="Picture 63">
            <a:extLst>
              <a:ext uri="{FF2B5EF4-FFF2-40B4-BE49-F238E27FC236}">
                <a16:creationId xmlns:a16="http://schemas.microsoft.com/office/drawing/2014/main" id="{2F54C189-4A4C-4899-9585-5281DA208D0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3" name="Slayt Numarası Yer Tutucusu 2"/>
          <p:cNvSpPr>
            <a:spLocks noGrp="1"/>
          </p:cNvSpPr>
          <p:nvPr>
            <p:ph type="sldNum" sz="quarter" idx="12"/>
          </p:nvPr>
        </p:nvSpPr>
        <p:spPr>
          <a:xfrm>
            <a:off x="8763000" y="381000"/>
            <a:ext cx="2743200" cy="365125"/>
          </a:xfrm>
        </p:spPr>
        <p:txBody>
          <a:bodyPr vert="horz" lIns="91440" tIns="45720" rIns="91440" bIns="45720" rtlCol="0" anchor="ctr">
            <a:normAutofit/>
          </a:bodyPr>
          <a:lstStyle/>
          <a:p>
            <a:pPr defTabSz="457200">
              <a:spcAft>
                <a:spcPts val="600"/>
              </a:spcAft>
            </a:pPr>
            <a:fld id="{F302176B-0E47-46AC-8F43-DAB4B8A37D06}" type="slidenum">
              <a:rPr lang="en-US">
                <a:solidFill>
                  <a:schemeClr val="bg1"/>
                </a:solidFill>
              </a:rPr>
              <a:pPr defTabSz="457200">
                <a:spcAft>
                  <a:spcPts val="600"/>
                </a:spcAft>
              </a:pPr>
              <a:t>19</a:t>
            </a:fld>
            <a:endParaRPr lang="en-US">
              <a:solidFill>
                <a:schemeClr val="bg1"/>
              </a:solidFill>
            </a:endParaRPr>
          </a:p>
        </p:txBody>
      </p:sp>
      <p:sp>
        <p:nvSpPr>
          <p:cNvPr id="5" name="Metin kutusu 4">
            <a:extLst>
              <a:ext uri="{FF2B5EF4-FFF2-40B4-BE49-F238E27FC236}">
                <a16:creationId xmlns:a16="http://schemas.microsoft.com/office/drawing/2014/main" id="{077BD105-3B5F-417F-822F-A09F6E152759}"/>
              </a:ext>
            </a:extLst>
          </p:cNvPr>
          <p:cNvSpPr txBox="1"/>
          <p:nvPr/>
        </p:nvSpPr>
        <p:spPr>
          <a:xfrm>
            <a:off x="685800" y="2743200"/>
            <a:ext cx="10820400" cy="3475485"/>
          </a:xfrm>
          <a:prstGeom prst="rect">
            <a:avLst/>
          </a:prstGeom>
        </p:spPr>
        <p:txBody>
          <a:bodyPr vert="horz" lIns="91440" tIns="45720" rIns="91440" bIns="45720" rtlCol="0">
            <a:normAutofit/>
          </a:bodyPr>
          <a:lstStyle/>
          <a:p>
            <a:pPr>
              <a:lnSpc>
                <a:spcPct val="90000"/>
              </a:lnSpc>
              <a:spcBef>
                <a:spcPct val="0"/>
              </a:spcBef>
              <a:spcAft>
                <a:spcPts val="600"/>
              </a:spcAft>
            </a:pPr>
            <a:endParaRPr lang="tr-TR" b="1" i="1" cap="all" dirty="0"/>
          </a:p>
          <a:p>
            <a:pPr>
              <a:lnSpc>
                <a:spcPct val="90000"/>
              </a:lnSpc>
              <a:spcBef>
                <a:spcPct val="0"/>
              </a:spcBef>
              <a:spcAft>
                <a:spcPts val="600"/>
              </a:spcAft>
            </a:pPr>
            <a:endParaRPr lang="tr-TR" b="1" i="1" cap="all" dirty="0"/>
          </a:p>
          <a:p>
            <a:pPr>
              <a:lnSpc>
                <a:spcPct val="90000"/>
              </a:lnSpc>
              <a:spcBef>
                <a:spcPct val="0"/>
              </a:spcBef>
              <a:spcAft>
                <a:spcPts val="600"/>
              </a:spcAft>
            </a:pPr>
            <a:endParaRPr lang="tr-TR" b="1" i="1" cap="all" dirty="0"/>
          </a:p>
          <a:p>
            <a:pPr>
              <a:lnSpc>
                <a:spcPct val="90000"/>
              </a:lnSpc>
              <a:spcBef>
                <a:spcPct val="0"/>
              </a:spcBef>
              <a:spcAft>
                <a:spcPts val="600"/>
              </a:spcAft>
            </a:pPr>
            <a:endParaRPr lang="tr-TR" b="1" i="1" cap="all" dirty="0"/>
          </a:p>
          <a:p>
            <a:pPr>
              <a:lnSpc>
                <a:spcPct val="90000"/>
              </a:lnSpc>
              <a:spcBef>
                <a:spcPct val="0"/>
              </a:spcBef>
              <a:spcAft>
                <a:spcPts val="600"/>
              </a:spcAft>
            </a:pPr>
            <a:r>
              <a:rPr lang="en-US" sz="1900" b="1" i="1" cap="all" dirty="0"/>
              <a:t>Yen</a:t>
            </a:r>
            <a:r>
              <a:rPr lang="tr-TR" sz="1900" b="1" i="1" cap="all" dirty="0"/>
              <a:t>i</a:t>
            </a:r>
            <a:r>
              <a:rPr lang="en-US" sz="1900" b="1" i="1" cap="all" dirty="0"/>
              <a:t> </a:t>
            </a:r>
            <a:r>
              <a:rPr lang="en-US" sz="1900" b="1" i="1" cap="all" dirty="0" err="1"/>
              <a:t>akadem</a:t>
            </a:r>
            <a:r>
              <a:rPr lang="tr-TR" sz="1900" b="1" i="1" cap="all" dirty="0"/>
              <a:t>i</a:t>
            </a:r>
            <a:r>
              <a:rPr lang="en-US" sz="1900" b="1" i="1" cap="all" dirty="0"/>
              <a:t>k </a:t>
            </a:r>
            <a:r>
              <a:rPr lang="en-US" sz="1900" b="1" i="1" cap="all" dirty="0" err="1"/>
              <a:t>personel</a:t>
            </a:r>
            <a:r>
              <a:rPr lang="tr-TR" sz="1900" b="1" i="1" cap="all" dirty="0"/>
              <a:t>i</a:t>
            </a:r>
            <a:r>
              <a:rPr lang="en-US" sz="1900" b="1" i="1" cap="all" dirty="0"/>
              <a:t>m</a:t>
            </a:r>
            <a:r>
              <a:rPr lang="tr-TR" sz="1900" b="1" i="1" cap="all" dirty="0"/>
              <a:t>i</a:t>
            </a:r>
            <a:r>
              <a:rPr lang="en-US" sz="1900" b="1" i="1" cap="all" dirty="0"/>
              <a:t>ze </a:t>
            </a:r>
            <a:r>
              <a:rPr lang="en-US" sz="1900" b="1" i="1" cap="all" dirty="0" err="1"/>
              <a:t>Başarılı</a:t>
            </a:r>
            <a:r>
              <a:rPr lang="en-US" sz="1900" b="1" i="1" cap="all" dirty="0"/>
              <a:t> </a:t>
            </a:r>
            <a:r>
              <a:rPr lang="en-US" sz="1900" b="1" i="1" cap="all" dirty="0" err="1"/>
              <a:t>ve</a:t>
            </a:r>
            <a:r>
              <a:rPr lang="en-US" sz="1900" b="1" i="1" cap="all" dirty="0"/>
              <a:t> </a:t>
            </a:r>
            <a:r>
              <a:rPr lang="en-US" sz="1900" b="1" i="1" cap="all" dirty="0" err="1"/>
              <a:t>Sağlıklı</a:t>
            </a:r>
            <a:r>
              <a:rPr lang="en-US" sz="1900" b="1" i="1" cap="all" dirty="0"/>
              <a:t> </a:t>
            </a:r>
            <a:r>
              <a:rPr lang="en-US" sz="1900" b="1" i="1" cap="all" dirty="0" err="1"/>
              <a:t>Bİr</a:t>
            </a:r>
            <a:r>
              <a:rPr lang="en-US" sz="1900" b="1" i="1" cap="all" dirty="0"/>
              <a:t> </a:t>
            </a:r>
            <a:r>
              <a:rPr lang="en-US" sz="1900" b="1" i="1" cap="all" dirty="0" err="1"/>
              <a:t>Eğİtİm</a:t>
            </a:r>
            <a:r>
              <a:rPr lang="en-US" sz="1900" b="1" i="1" cap="all" dirty="0"/>
              <a:t> </a:t>
            </a:r>
            <a:r>
              <a:rPr lang="en-US" sz="1900" b="1" i="1" cap="all" dirty="0" err="1"/>
              <a:t>Öğretİm</a:t>
            </a:r>
            <a:r>
              <a:rPr lang="en-US" sz="1900" b="1" i="1" cap="all" dirty="0"/>
              <a:t> </a:t>
            </a:r>
            <a:r>
              <a:rPr lang="en-US" sz="1900" b="1" i="1" cap="all" dirty="0" err="1"/>
              <a:t>Yılı</a:t>
            </a:r>
            <a:r>
              <a:rPr lang="en-US" sz="1900" b="1" i="1" cap="all" dirty="0"/>
              <a:t> </a:t>
            </a:r>
            <a:r>
              <a:rPr lang="en-US" sz="1900" b="1" i="1" cap="all" dirty="0" err="1"/>
              <a:t>Dİlerİz</a:t>
            </a:r>
            <a:r>
              <a:rPr lang="en-US" sz="1900" b="1" i="1" cap="all" dirty="0"/>
              <a:t>…</a:t>
            </a:r>
          </a:p>
        </p:txBody>
      </p:sp>
      <p:sp>
        <p:nvSpPr>
          <p:cNvPr id="7" name="Başlık 3"/>
          <p:cNvSpPr txBox="1">
            <a:spLocks/>
          </p:cNvSpPr>
          <p:nvPr/>
        </p:nvSpPr>
        <p:spPr>
          <a:xfrm>
            <a:off x="637106" y="2576260"/>
            <a:ext cx="3286956" cy="1223963"/>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algn="ctr"/>
            <a:endParaRPr lang="tr-TR" sz="3200" b="1" i="1" dirty="0"/>
          </a:p>
        </p:txBody>
      </p:sp>
      <p:sp>
        <p:nvSpPr>
          <p:cNvPr id="8" name="Başlık 3"/>
          <p:cNvSpPr txBox="1">
            <a:spLocks/>
          </p:cNvSpPr>
          <p:nvPr/>
        </p:nvSpPr>
        <p:spPr>
          <a:xfrm>
            <a:off x="8755997" y="2576260"/>
            <a:ext cx="3286956" cy="1223963"/>
          </a:xfrm>
          <a:prstGeom prst="rect">
            <a:avLst/>
          </a:prstGeom>
        </p:spPr>
        <p:txBody>
          <a:bodyPr vert="horz" lIns="91440" tIns="45720" rIns="91440" bIns="45720" rtlCol="0" anchor="ctr">
            <a:normAutofit/>
          </a:bodyPr>
          <a:lst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a:lstStyle>
          <a:p>
            <a:pPr algn="ctr"/>
            <a:endParaRPr lang="tr-TR" sz="3200" b="1" i="1" dirty="0"/>
          </a:p>
        </p:txBody>
      </p:sp>
    </p:spTree>
    <p:extLst>
      <p:ext uri="{BB962C8B-B14F-4D97-AF65-F5344CB8AC3E}">
        <p14:creationId xmlns:p14="http://schemas.microsoft.com/office/powerpoint/2010/main" val="1320216740"/>
      </p:ext>
    </p:extLst>
  </p:cSld>
  <p:clrMapOvr>
    <a:masterClrMapping/>
  </p:clrMapOvr>
</p:sld>
</file>

<file path=ppt/theme/theme1.xml><?xml version="1.0" encoding="utf-8"?>
<a:theme xmlns:a="http://schemas.openxmlformats.org/drawingml/2006/main" name="Uçak İzi">
  <a:themeElements>
    <a:clrScheme name="Uçak İzi">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Uçak İzi">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Uçak İzi">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sı">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7617</TotalTime>
  <Words>2074</Words>
  <Application>Microsoft Office PowerPoint</Application>
  <PresentationFormat>Geniş ekran</PresentationFormat>
  <Paragraphs>237</Paragraphs>
  <Slides>19</Slides>
  <Notes>7</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19</vt:i4>
      </vt:variant>
    </vt:vector>
  </HeadingPairs>
  <TitlesOfParts>
    <vt:vector size="25" baseType="lpstr">
      <vt:lpstr>Arial</vt:lpstr>
      <vt:lpstr>Calibri</vt:lpstr>
      <vt:lpstr>Century Gothic</vt:lpstr>
      <vt:lpstr>DM Sans</vt:lpstr>
      <vt:lpstr>Times New Roman</vt:lpstr>
      <vt:lpstr>Uçak İzi</vt:lpstr>
      <vt:lpstr>AKADEMİK PERSONEL ORYANTASYON PROGRAMINA HOŞGELDİNİZ</vt:lpstr>
      <vt:lpstr>FAKÜLTEmiz KISA TANITIMI</vt:lpstr>
      <vt:lpstr>AKADEMİK YAPI</vt:lpstr>
      <vt:lpstr>AKADEMİK YAPI</vt:lpstr>
      <vt:lpstr>AKADEMİK YAPI</vt:lpstr>
      <vt:lpstr>AKADEMİK YAPI</vt:lpstr>
      <vt:lpstr>Yönetim kadromuz</vt:lpstr>
      <vt:lpstr>ÇALIŞMA KÜLTÜRÜ VE BEKLENTİLER</vt:lpstr>
      <vt:lpstr>Akademik çalışmalar ve araştırma</vt:lpstr>
      <vt:lpstr>İdari ve destek hizmetleri</vt:lpstr>
      <vt:lpstr>ÇALIŞMA KOŞULLARI</vt:lpstr>
      <vt:lpstr>İletişim ve destek</vt:lpstr>
      <vt:lpstr>Ödül mekanizmaları</vt:lpstr>
      <vt:lpstr>Dokümanlarda standartlaşma</vt:lpstr>
      <vt:lpstr>Üniversitemiz stratejik planları</vt:lpstr>
      <vt:lpstr>AKREDİTASYON </vt:lpstr>
      <vt:lpstr>AKREDİTASYON</vt:lpstr>
      <vt:lpstr>Temel İş Sağlığı ve Güvenliği Eğitimi</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PAMUKKALE ÜNİVERSİTESİ’NE HOŞGELDİNİZ</dc:title>
  <dc:creator>Pau</dc:creator>
  <cp:lastModifiedBy>ESRA KARACEYLAN</cp:lastModifiedBy>
  <cp:revision>376</cp:revision>
  <dcterms:modified xsi:type="dcterms:W3CDTF">2026-10-27T11:46:49Z</dcterms:modified>
</cp:coreProperties>
</file>